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media/image28.jpg" ContentType="image/jpg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6" r:id="rId3"/>
    <p:sldMasterId id="2147483668" r:id="rId4"/>
    <p:sldMasterId id="2147483670" r:id="rId5"/>
  </p:sldMasterIdLst>
  <p:sldIdLst>
    <p:sldId id="268" r:id="rId6"/>
    <p:sldId id="265" r:id="rId7"/>
    <p:sldId id="257" r:id="rId8"/>
    <p:sldId id="258" r:id="rId9"/>
    <p:sldId id="270" r:id="rId10"/>
    <p:sldId id="271" r:id="rId11"/>
    <p:sldId id="275" r:id="rId12"/>
    <p:sldId id="325" r:id="rId13"/>
    <p:sldId id="324" r:id="rId14"/>
    <p:sldId id="279" r:id="rId15"/>
    <p:sldId id="280" r:id="rId16"/>
    <p:sldId id="326" r:id="rId17"/>
    <p:sldId id="330" r:id="rId18"/>
    <p:sldId id="327" r:id="rId19"/>
    <p:sldId id="329" r:id="rId20"/>
    <p:sldId id="328" r:id="rId21"/>
    <p:sldId id="266" r:id="rId22"/>
    <p:sldId id="261" r:id="rId23"/>
    <p:sldId id="264" r:id="rId24"/>
    <p:sldId id="274" r:id="rId25"/>
    <p:sldId id="321" r:id="rId26"/>
    <p:sldId id="318" r:id="rId27"/>
    <p:sldId id="319" r:id="rId28"/>
    <p:sldId id="320" r:id="rId29"/>
    <p:sldId id="322" r:id="rId30"/>
    <p:sldId id="323" r:id="rId31"/>
    <p:sldId id="281" r:id="rId32"/>
    <p:sldId id="278" r:id="rId33"/>
    <p:sldId id="331" r:id="rId34"/>
    <p:sldId id="276" r:id="rId35"/>
    <p:sldId id="282" r:id="rId36"/>
    <p:sldId id="333" r:id="rId37"/>
    <p:sldId id="316" r:id="rId38"/>
    <p:sldId id="314" r:id="rId39"/>
    <p:sldId id="315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9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1F2401-4646-00E7-CD22-044C7BBE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F5FBF80-9F98-6A7B-E3D8-FA752B115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31B6BE-3CCD-12B6-78CF-6C648B7D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CA2B01-4F84-A512-B8ED-0AD4AAC3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714835-6F24-5899-2F9D-1E132DE5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68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9FCC3-C3B4-EB43-DE3C-B9E1F056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C11CC1F-885E-F005-B47B-126F51965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CAE42C-B1E4-B3D4-F05E-D0D0A05C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B694B7-C2FD-7375-4EED-DF45560F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575376-1A81-AFD2-BC26-B789D1E7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60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5058361-01CF-F93B-BC93-7C212730D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E2A14B-C26B-AA78-4760-76EC50DF9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9FEAA2-51D7-504E-151B-91D565A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73CE50-4011-6E83-7DF9-88BBC964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61BF66-FE43-EC46-861E-5D503CC0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63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533BC8-0225-872D-4574-70C3B4A2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1BF8D0-1A8C-379B-7717-B5BCEFE66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7D54F3-D344-53BF-BD71-D6CC7D60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1058C1-9C00-94BC-D797-EC965B90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48FFDA-C0A7-6FF2-AFD8-E7505FF9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55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9CC8B2-E057-1E32-FB39-DFC7ECF7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FB8294-1611-05C7-2EEC-86925CA9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9F30CF-CF06-891D-7A48-118579F8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F030B1-9566-58F6-E57C-CC966FBA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2551DA-D29F-FEF3-9FCD-FAA299A1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60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1FF0E0-04ED-DEC8-7FCE-909E9CC4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5B003A-AA59-ACCA-1DD3-F4B4272CB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80CCED-6FBD-C423-25F7-41752DAC3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350C03D-5691-C4D6-94B3-3D1ACA10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A1A5918-060E-1BAA-F240-0708899D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B43EAC1-FD43-3496-0B27-35E74681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7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B81AA6-027E-5957-61B6-FF48D812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E292EF-AC1B-1AA5-246A-7458BDA09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EA0C0-53F1-C70F-B041-64CFB6BDD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F0F9E28-9461-62B4-3D1C-9C4F4481D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F8C7355-54DC-9C86-FB01-E243640DA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F00EA55-D8CC-0436-C21A-77106C67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0D75E0A-3BB8-78A2-3CE1-9CBCC6AD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CDFFC5B-CB1D-2368-873F-2002F7F4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55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6A4D79-9805-4FA6-72EE-726EBC12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A85FE71-3F3B-9CAE-8453-3650C1C1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448BE4D-FF92-F41D-7900-3F16E7CA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C628A4-6464-7042-92A9-56632D9C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8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9DEA120-D848-74C4-E489-D6C7766D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3835E76-5EB5-24F8-E239-80E5B764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79D129-7C50-2D90-E05E-CEB3827C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94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1C97F7-D4A2-676F-7559-D3DFF532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BE17A6-2FB4-73B3-29B2-278BDD2C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243A94-E65F-2A84-F0AE-84605666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1D8C9E-AEDC-FCA0-DA11-BFCA7F05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FEAB36-9042-01FA-74BF-DCD7F84B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932B6BA-4260-E923-18B4-2F455B9B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17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33B95D-2AE8-4B16-249E-5B51DDE9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530F44F-3E18-3DE8-4CC3-107F69625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8BD1F31-9096-240E-1652-D88756E79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E4ED7B-D4DD-AB5B-5496-AB0E5560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AEFA7E8-561B-ABAA-1050-B9717040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5861478-212F-B55C-2967-067E9215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37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039ED45-03A3-CA2C-405F-D28DFA55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B4D7F7-7605-91AA-29E9-B619DA39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33B572-9BF0-EE84-3E69-909701BE1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9B47-4011-4190-BB4C-3A0C17739436}" type="datetimeFigureOut">
              <a:rPr lang="zh-TW" altLang="en-US" smtClean="0"/>
              <a:t>2025/6/20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99B9D0-BB46-4B30-EDFC-784B1BA17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CAB644-5CA6-3720-18A2-2D71CDBF6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24433;&#29255;&#23436;&#25972;&#29256;.mp4" TargetMode="Externa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C73387-447E-C861-CFB6-F6AFEB1F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6" name="圖片 5">
            <a:hlinkClick r:id="rId2" action="ppaction://hlinkfile"/>
            <a:extLst>
              <a:ext uri="{FF2B5EF4-FFF2-40B4-BE49-F238E27FC236}">
                <a16:creationId xmlns:a16="http://schemas.microsoft.com/office/drawing/2014/main" id="{D6A9C907-23BC-2F08-9D1A-AA97344FD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3" t="3442" r="6845" b="10107"/>
          <a:stretch/>
        </p:blipFill>
        <p:spPr>
          <a:xfrm>
            <a:off x="-24224" y="0"/>
            <a:ext cx="1221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8882" y="176984"/>
            <a:ext cx="5480482" cy="87058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教師個別諮商輔導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9" y="1269339"/>
            <a:ext cx="4841289" cy="5588661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99" y="105962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2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5720180" cy="1143000"/>
          </a:xfrm>
        </p:spPr>
        <p:txBody>
          <a:bodyPr/>
          <a:lstStyle/>
          <a:p>
            <a:pPr algn="l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教保服務人員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個別諮商服務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82" y="1695957"/>
            <a:ext cx="4471723" cy="516204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8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三大實體諮商管道之二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本市衛生局提供之諮商服務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683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A3452F-D6D4-1CCB-CD0C-A70BCDF1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CE474B-B268-191B-F4CE-DC939FA36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756" y="180725"/>
            <a:ext cx="4871072" cy="649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3213870-2D50-3640-9D34-4D4BCE0F2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6" y="1171728"/>
            <a:ext cx="8041752" cy="4514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1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三大實體諮商管道之三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衛生福利部提供之諮商服務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852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279DDA7-7F7E-16A0-B462-F7C12436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31" y="1176929"/>
            <a:ext cx="11721922" cy="482626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9D8F441-375C-FA9F-8A91-962B652E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606"/>
            <a:ext cx="10972800" cy="1143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衛生福利部「青壯世代心理健康支持方案」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E4612A-2AC4-6D3B-8368-721B3273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186" y="6085171"/>
            <a:ext cx="10517437" cy="58963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１１４年度補助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15-45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歲朋友，每人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3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次心理個別諮商費用</a:t>
            </a:r>
            <a:endParaRPr lang="zh-TW" altLang="en-US" b="1" dirty="0">
              <a:latin typeface="Adobe 繁黑體 Std B" panose="020B0700000000000000" pitchFamily="34" charset="-128"/>
              <a:ea typeface="Adobe 繁黑體 Std B" panose="020B0700000000000000" pitchFamily="34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8DB52D-DA3B-B628-9724-3C67B506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34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遠距諮商管道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704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5">
            <a:extLst>
              <a:ext uri="{FF2B5EF4-FFF2-40B4-BE49-F238E27FC236}">
                <a16:creationId xmlns:a16="http://schemas.microsoft.com/office/drawing/2014/main" id="{BE37E84D-3A19-0B45-F2BD-6FD1CC28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55414E-C2F5-47D4-A4A7-BE93F5C2D79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TW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34B29398-9447-C38C-6263-013338770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2629" y="200916"/>
            <a:ext cx="9413875" cy="1081088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台南市社區心理衛生中心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LINE@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5A4146FC-46C9-C768-7B6B-7D5FE4B59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25" y="1018079"/>
            <a:ext cx="39592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支持</a:t>
            </a:r>
            <a:r>
              <a:rPr lang="en-US" altLang="zh-TW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關心  </a:t>
            </a: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941E5DA0-2F8B-02EF-0000-0B4CC48C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92" y="3310500"/>
            <a:ext cx="321449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圖片 4">
            <a:extLst>
              <a:ext uri="{FF2B5EF4-FFF2-40B4-BE49-F238E27FC236}">
                <a16:creationId xmlns:a16="http://schemas.microsoft.com/office/drawing/2014/main" id="{E2A24776-5210-9EF9-FE40-7B53E371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323" y="1542231"/>
            <a:ext cx="1488531" cy="137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圖片 6">
            <a:extLst>
              <a:ext uri="{FF2B5EF4-FFF2-40B4-BE49-F238E27FC236}">
                <a16:creationId xmlns:a16="http://schemas.microsoft.com/office/drawing/2014/main" id="{2F883D07-BE06-AACC-3746-C987D337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29" y="2170368"/>
            <a:ext cx="6316924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561076"/>
      </p:ext>
    </p:extLst>
  </p:cSld>
  <p:clrMapOvr>
    <a:masterClrMapping/>
  </p:clrMapOvr>
  <p:transition spd="slow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>
            <a:extLst>
              <a:ext uri="{FF2B5EF4-FFF2-40B4-BE49-F238E27FC236}">
                <a16:creationId xmlns:a16="http://schemas.microsoft.com/office/drawing/2014/main" id="{297482D5-A14A-66C6-B4B1-BA4A6FFA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B1D6B0-AC18-448B-9141-72B461F5D2CF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4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6A131925-840C-7457-5F18-E41FEE83E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328427"/>
            <a:ext cx="3959225" cy="792162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產後不憂鬱 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0266836-D15F-4F30-8D32-5DDB88B3A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636" y="-69369"/>
            <a:ext cx="49417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Rectangle 2">
            <a:extLst>
              <a:ext uri="{FF2B5EF4-FFF2-40B4-BE49-F238E27FC236}">
                <a16:creationId xmlns:a16="http://schemas.microsoft.com/office/drawing/2014/main" id="{03F10253-A362-49CE-00B4-57EA3FD52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875" y="1120589"/>
            <a:ext cx="395922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支持</a:t>
            </a:r>
            <a:r>
              <a:rPr lang="en-US" altLang="zh-TW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關心 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4884D7-2B38-B5F6-B17A-0A587613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88205"/>
            <a:ext cx="6280983" cy="403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2154041"/>
      </p:ext>
    </p:extLst>
  </p:cSld>
  <p:clrMapOvr>
    <a:masterClrMapping/>
  </p:clrMapOvr>
  <p:transition spd="slow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5">
            <a:extLst>
              <a:ext uri="{FF2B5EF4-FFF2-40B4-BE49-F238E27FC236}">
                <a16:creationId xmlns:a16="http://schemas.microsoft.com/office/drawing/2014/main" id="{EA05DF42-91E4-D1F8-8117-69D56F2A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75B7CE-03B4-4DF4-966F-E3496E872670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A3B85E-F82E-1487-1E8C-BA774A034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71" y="63063"/>
            <a:ext cx="5259376" cy="647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110D671-0119-A798-2CDD-3B8C99C4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3" y="807090"/>
            <a:ext cx="4082218" cy="580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708416"/>
      </p:ext>
    </p:extLst>
  </p:cSld>
  <p:clrMapOvr>
    <a:masterClrMapping/>
  </p:clrMapOvr>
  <p:transition spd="slow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5">
            <a:extLst>
              <a:ext uri="{FF2B5EF4-FFF2-40B4-BE49-F238E27FC236}">
                <a16:creationId xmlns:a16="http://schemas.microsoft.com/office/drawing/2014/main" id="{3A12E33B-298B-2B93-E234-6B33298A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3FBF6E-B788-490E-8C0C-5A1976A1F363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400"/>
          </a:p>
        </p:txBody>
      </p:sp>
      <p:pic>
        <p:nvPicPr>
          <p:cNvPr id="10243" name="圖片 2">
            <a:extLst>
              <a:ext uri="{FF2B5EF4-FFF2-40B4-BE49-F238E27FC236}">
                <a16:creationId xmlns:a16="http://schemas.microsoft.com/office/drawing/2014/main" id="{6E8E876C-125C-6D37-206D-7FBA85CF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87604"/>
      </p:ext>
    </p:extLst>
  </p:cSld>
  <p:clrMapOvr>
    <a:masterClrMapping/>
  </p:clrMapOvr>
  <p:transition spd="slow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FF26353-83B4-B90C-59A0-D3477622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5" name="圖片 4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EF1FAFDD-C827-3BA2-AC5F-A2CD28474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0" t="16280" r="39699" b="9444"/>
          <a:stretch/>
        </p:blipFill>
        <p:spPr bwMode="auto">
          <a:xfrm>
            <a:off x="965136" y="68295"/>
            <a:ext cx="4953978" cy="6699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5B467D5-919C-F3AC-3EA7-22445071CDEA}"/>
              </a:ext>
            </a:extLst>
          </p:cNvPr>
          <p:cNvSpPr/>
          <p:nvPr/>
        </p:nvSpPr>
        <p:spPr>
          <a:xfrm>
            <a:off x="1458339" y="192444"/>
            <a:ext cx="3493093" cy="2489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8FE1CEB-BD70-E84B-F413-51DA7F38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236" y="1622093"/>
            <a:ext cx="5052592" cy="2071017"/>
          </a:xfrm>
          <a:solidFill>
            <a:srgbClr val="FFCC99"/>
          </a:solidFill>
        </p:spPr>
        <p:txBody>
          <a:bodyPr/>
          <a:lstStyle/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另有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通訊心理諮商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相關訊息、聯絡方式等，可至人事處官方網站員工協助方案專區參閱</a:t>
            </a:r>
          </a:p>
        </p:txBody>
      </p:sp>
    </p:spTree>
    <p:extLst>
      <p:ext uri="{BB962C8B-B14F-4D97-AF65-F5344CB8AC3E}">
        <p14:creationId xmlns:p14="http://schemas.microsoft.com/office/powerpoint/2010/main" val="4509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6814" y="3429000"/>
            <a:ext cx="12083031" cy="3429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1D13A493-351A-4947-A69F-E46C8C7FA242}"/>
              </a:ext>
            </a:extLst>
          </p:cNvPr>
          <p:cNvSpPr/>
          <p:nvPr/>
        </p:nvSpPr>
        <p:spPr>
          <a:xfrm rot="5400000">
            <a:off x="-2603186" y="2605665"/>
            <a:ext cx="6876000" cy="1656000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721967" y="1425835"/>
            <a:ext cx="10944000" cy="322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性騷擾防治宣導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—</a:t>
            </a: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不當行為篇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pic>
        <p:nvPicPr>
          <p:cNvPr id="14" name="圖片 13" descr="一張含有 美工圖案, 圖形, 標誌, 符號 的圖片&#10;&#10;自動產生的描述">
            <a:extLst>
              <a:ext uri="{FF2B5EF4-FFF2-40B4-BE49-F238E27FC236}">
                <a16:creationId xmlns:a16="http://schemas.microsoft.com/office/drawing/2014/main" id="{EAE155E5-1F23-43D1-B44F-79C255489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439" y1="43306" x2="52737" y2="47016"/>
                        <a14:foregroundMark x1="43101" y1="40726" x2="43101" y2="40726"/>
                        <a14:foregroundMark x1="42417" y1="39798" x2="42417" y2="39798"/>
                        <a14:foregroundMark x1="57868" y1="39556" x2="56842" y2="46653"/>
                        <a14:foregroundMark x1="56842" y1="46653" x2="59008" y2="40202"/>
                        <a14:foregroundMark x1="59008" y1="40202" x2="58238" y2="39435"/>
                        <a14:foregroundMark x1="42218" y1="39677" x2="42218" y2="39677"/>
                        <a14:foregroundMark x1="81100" y1="25847" x2="72891" y2="34839"/>
                        <a14:foregroundMark x1="72891" y1="34839" x2="68330" y2="38024"/>
                        <a14:foregroundMark x1="68330" y1="38024" x2="65365" y2="43871"/>
                        <a14:foregroundMark x1="65365" y1="43871" x2="70353" y2="45242"/>
                        <a14:foregroundMark x1="70353" y1="45242" x2="74629" y2="41169"/>
                        <a14:foregroundMark x1="74629" y1="41169" x2="81043" y2="26653"/>
                        <a14:foregroundMark x1="50741" y1="56694" x2="55530" y2="58669"/>
                        <a14:foregroundMark x1="55530" y1="58669" x2="55331" y2="66048"/>
                        <a14:foregroundMark x1="55331" y1="66048" x2="50884" y2="69234"/>
                        <a14:foregroundMark x1="50884" y1="69234" x2="45924" y2="69677"/>
                        <a14:foregroundMark x1="45924" y1="69677" x2="50371" y2="57258"/>
                        <a14:foregroundMark x1="50371" y1="57258" x2="50371" y2="57258"/>
                        <a14:foregroundMark x1="59664" y1="56895" x2="58010" y2="70847"/>
                        <a14:foregroundMark x1="58010" y1="70847" x2="61517" y2="65645"/>
                        <a14:foregroundMark x1="61517" y1="65645" x2="60604" y2="58589"/>
                        <a14:foregroundMark x1="60604" y1="58589" x2="59892" y2="57097"/>
                        <a14:foregroundMark x1="22235" y1="46573" x2="24287" y2="45685"/>
                        <a14:foregroundMark x1="23033" y1="51734" x2="23033" y2="51653"/>
                        <a14:foregroundMark x1="25428" y1="50242" x2="25428" y2="50242"/>
                        <a14:foregroundMark x1="18900" y1="56169" x2="20268" y2="55282"/>
                        <a14:foregroundMark x1="27509" y1="53952" x2="27252" y2="53387"/>
                        <a14:foregroundMark x1="25371" y1="53105" x2="25570" y2="53065"/>
                        <a14:foregroundMark x1="23204" y1="55726" x2="23774" y2="55887"/>
                        <a14:foregroundMark x1="23660" y1="58226" x2="23261" y2="59960"/>
                        <a14:foregroundMark x1="33751" y1="51492" x2="36574" y2="50444"/>
                        <a14:foregroundMark x1="31357" y1="56210" x2="31357" y2="56452"/>
                        <a14:foregroundMark x1="31357" y1="59435" x2="31414" y2="60323"/>
                        <a14:foregroundMark x1="21095" y1="67218" x2="20981" y2="68065"/>
                        <a14:foregroundMark x1="24544" y1="67097" x2="24829" y2="67460"/>
                        <a14:foregroundMark x1="27452" y1="66573" x2="27423" y2="68387"/>
                        <a14:foregroundMark x1="29076" y1="67097" x2="29133" y2="67097"/>
                        <a14:foregroundMark x1="34208" y1="67056" x2="34436" y2="67500"/>
                        <a14:foregroundMark x1="37030" y1="66815" x2="37001" y2="67218"/>
                        <a14:foregroundMark x1="34179" y1="68629" x2="34179" y2="68589"/>
                        <a14:foregroundMark x1="19755" y1="66371" x2="20582" y2="66371"/>
                        <a14:foregroundMark x1="37286" y1="67056" x2="39282" y2="69960"/>
                        <a14:foregroundMark x1="33500" y1="68790" x2="32982" y2="70282"/>
                        <a14:foregroundMark x1="34122" y1="68669" x2="34122" y2="68669"/>
                        <a14:backgroundMark x1="61631" y1="58105" x2="61631" y2="58105"/>
                        <a14:backgroundMark x1="61859" y1="58992" x2="62030" y2="60081"/>
                        <a14:backgroundMark x1="62856" y1="66452" x2="62856" y2="66452"/>
                        <a14:backgroundMark x1="63170" y1="69758" x2="63170" y2="69758"/>
                        <a14:backgroundMark x1="63027" y1="68427" x2="63027" y2="68427"/>
                        <a14:backgroundMark x1="24430" y1="68710" x2="24430" y2="68710"/>
                        <a14:backgroundMark x1="34122" y1="68790" x2="34122" y2="68790"/>
                        <a14:backgroundMark x1="34122" y1="68710" x2="34122" y2="6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42" y="4243500"/>
            <a:ext cx="2546125" cy="1800000"/>
          </a:xfrm>
          <a:prstGeom prst="rect">
            <a:avLst/>
          </a:prstGeom>
        </p:spPr>
      </p:pic>
      <p:pic>
        <p:nvPicPr>
          <p:cNvPr id="34" name="圖片 33" descr="一張含有 螢幕擷取畫面, 鮮豔, 圖形 的圖片&#10;&#10;自動產生的描述">
            <a:extLst>
              <a:ext uri="{FF2B5EF4-FFF2-40B4-BE49-F238E27FC236}">
                <a16:creationId xmlns:a16="http://schemas.microsoft.com/office/drawing/2014/main" id="{8982EC42-F962-45FD-98D4-D33FDA1E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29" y="4315115"/>
            <a:ext cx="213803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7819"/>
            <a:ext cx="12184179" cy="6850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4136" y="1021714"/>
            <a:ext cx="326601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性別歧視的言行</a:t>
            </a:r>
            <a:endParaRPr sz="3625"/>
          </a:p>
        </p:txBody>
      </p:sp>
      <p:sp>
        <p:nvSpPr>
          <p:cNvPr id="5" name="object 5"/>
          <p:cNvSpPr/>
          <p:nvPr/>
        </p:nvSpPr>
        <p:spPr>
          <a:xfrm>
            <a:off x="1697990" y="1969769"/>
            <a:ext cx="2747010" cy="169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4136" y="3728836"/>
            <a:ext cx="2561167" cy="2102200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評論外表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行為人評論受僱者的容 貌、身材，說難怪嫁不 出去，讓受僱者感覺被 </a:t>
            </a:r>
            <a:r>
              <a:rPr sz="2000" spc="-4" dirty="0">
                <a:solidFill>
                  <a:srgbClr val="272424"/>
                </a:solidFill>
                <a:latin typeface="微軟正黑體"/>
                <a:cs typeface="微軟正黑體"/>
              </a:rPr>
              <a:t>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23129" y="1969769"/>
            <a:ext cx="2745740" cy="1696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8747" y="3728836"/>
            <a:ext cx="2561167" cy="2477687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隱藏性取向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雇主要求具有同志身分 的人，不要在職場上曝 露性取向，造成具有同 志身分的受僱者感受敵 意。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47001" y="1969769"/>
            <a:ext cx="2747009" cy="1696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13358" y="3728836"/>
            <a:ext cx="2687108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對女性受僱者的歧視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126995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行為人評論女性受僱者 結婚生子以後，對公司 愈來愈沒有貢獻。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4136" y="1206817"/>
            <a:ext cx="233891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口語或文字</a:t>
            </a:r>
            <a:endParaRPr sz="3625"/>
          </a:p>
        </p:txBody>
      </p:sp>
      <p:sp>
        <p:nvSpPr>
          <p:cNvPr id="4" name="object 4"/>
          <p:cNvSpPr/>
          <p:nvPr/>
        </p:nvSpPr>
        <p:spPr>
          <a:xfrm>
            <a:off x="1697990" y="2153920"/>
            <a:ext cx="2747010" cy="1697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4136" y="3914044"/>
            <a:ext cx="2561167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講黃色笑話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在受僱者面前講黃色笑 話，無視反對，讓受僱 者感到被冒犯。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3129" y="2153920"/>
            <a:ext cx="2745740" cy="1697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88747" y="3914044"/>
            <a:ext cx="2561167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冒犯性問題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詢問受僱者的性生活頻 率、對象，讓受僱者感 到被冒犯。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7001" y="2153920"/>
            <a:ext cx="2747009" cy="1697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13358" y="3914044"/>
            <a:ext cx="2563813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不當圖片傳送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在通訊軟體上傳送含有 性意味的圖片，讓受僱 者感到被冒犯。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4136" y="1070187"/>
            <a:ext cx="187536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肢體行為</a:t>
            </a:r>
            <a:endParaRPr sz="3625"/>
          </a:p>
        </p:txBody>
      </p:sp>
      <p:sp>
        <p:nvSpPr>
          <p:cNvPr id="4" name="object 4"/>
          <p:cNvSpPr/>
          <p:nvPr/>
        </p:nvSpPr>
        <p:spPr>
          <a:xfrm>
            <a:off x="1697990" y="2018029"/>
            <a:ext cx="1991360" cy="1230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48261" y="3473174"/>
          <a:ext cx="8634941" cy="314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不當凝視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親吻與抱擁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不當的觸碰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其他肢體行為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3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行為人持續凝視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行為人親吻受僱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行為人常常藉工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行為人摸受僱者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受僱者的胸部、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者的臉頰、嘴唇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作時觸碰受僱者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的頭髮、聞頭髮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私處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、手臂，或熊抱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身體，或以手碰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的味道說好香好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受僱者，讓受僱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觸受僱者的胸部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迷人。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者感到被冒犯。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、臀部。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966211" y="2018029"/>
            <a:ext cx="1991359" cy="1230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34431" y="2018029"/>
            <a:ext cx="1991359" cy="1230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02651" y="2018029"/>
            <a:ext cx="1991359" cy="1230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4136" y="924665"/>
            <a:ext cx="187536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跟蹤騷擾</a:t>
            </a:r>
            <a:endParaRPr sz="3625"/>
          </a:p>
        </p:txBody>
      </p:sp>
      <p:sp>
        <p:nvSpPr>
          <p:cNvPr id="4" name="object 4"/>
          <p:cNvSpPr/>
          <p:nvPr/>
        </p:nvSpPr>
        <p:spPr>
          <a:xfrm>
            <a:off x="1697990" y="1871980"/>
            <a:ext cx="4259580" cy="2632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4136" y="4567180"/>
            <a:ext cx="4085167" cy="1342761"/>
          </a:xfrm>
          <a:prstGeom prst="rect">
            <a:avLst/>
          </a:prstGeom>
        </p:spPr>
        <p:txBody>
          <a:bodyPr vert="horz" wrap="square" lIns="0" tIns="194204" rIns="0" bIns="0" rtlCol="0">
            <a:spAutoFit/>
          </a:bodyPr>
          <a:lstStyle/>
          <a:p>
            <a:pPr marL="10583" defTabSz="761970">
              <a:spcBef>
                <a:spcPts val="1529"/>
              </a:spcBef>
            </a:pPr>
            <a:r>
              <a:rPr sz="2167" b="1" spc="21" dirty="0">
                <a:solidFill>
                  <a:srgbClr val="272424"/>
                </a:solidFill>
                <a:latin typeface="微軟正黑體"/>
                <a:cs typeface="微軟正黑體"/>
              </a:rPr>
              <a:t>製造相遇場景</a:t>
            </a:r>
            <a:endParaRPr sz="21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defTabSz="761970">
              <a:lnSpc>
                <a:spcPct val="121300"/>
              </a:lnSpc>
              <a:spcBef>
                <a:spcPts val="792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行為人常常在受僱者上班時製造相遇 場景，讓受僱者感到不堪其擾。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34430" y="1871980"/>
            <a:ext cx="4259580" cy="2632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1105" y="4566816"/>
            <a:ext cx="4085167" cy="1723635"/>
          </a:xfrm>
          <a:prstGeom prst="rect">
            <a:avLst/>
          </a:prstGeom>
        </p:spPr>
        <p:txBody>
          <a:bodyPr vert="horz" wrap="square" lIns="0" tIns="194204" rIns="0" bIns="0" rtlCol="0">
            <a:spAutoFit/>
          </a:bodyPr>
          <a:lstStyle/>
          <a:p>
            <a:pPr marL="10583" defTabSz="761970">
              <a:spcBef>
                <a:spcPts val="1529"/>
              </a:spcBef>
            </a:pPr>
            <a:r>
              <a:rPr sz="2167" b="1" spc="21" dirty="0">
                <a:solidFill>
                  <a:srgbClr val="272424"/>
                </a:solidFill>
                <a:latin typeface="微軟正黑體"/>
                <a:cs typeface="微軟正黑體"/>
              </a:rPr>
              <a:t>尾隨</a:t>
            </a:r>
            <a:endParaRPr sz="21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792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行為人追求受僱者遭拒絕後，仍在受 僱者上班時尾隨，讓受僱者感到不堪 其擾。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0"/>
            <a:ext cx="3047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98887" y="502243"/>
            <a:ext cx="2307167" cy="564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83">
              <a:spcBef>
                <a:spcPts val="100"/>
              </a:spcBef>
            </a:pPr>
            <a:r>
              <a:rPr sz="3583" spc="8" dirty="0"/>
              <a:t>性騷擾行為</a:t>
            </a:r>
            <a:endParaRPr sz="3583"/>
          </a:p>
        </p:txBody>
      </p:sp>
      <p:sp>
        <p:nvSpPr>
          <p:cNvPr id="5" name="object 5"/>
          <p:cNvSpPr/>
          <p:nvPr/>
        </p:nvSpPr>
        <p:spPr>
          <a:xfrm>
            <a:off x="4006850" y="1347469"/>
            <a:ext cx="0" cy="5008033"/>
          </a:xfrm>
          <a:custGeom>
            <a:avLst/>
            <a:gdLst/>
            <a:ahLst/>
            <a:cxnLst/>
            <a:rect l="l" t="t" r="r" b="b"/>
            <a:pathLst>
              <a:path h="6009640">
                <a:moveTo>
                  <a:pt x="0" y="0"/>
                </a:moveTo>
                <a:lnTo>
                  <a:pt x="0" y="6009132"/>
                </a:lnTo>
              </a:path>
            </a:pathLst>
          </a:custGeom>
          <a:ln w="42671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12590" y="1724024"/>
            <a:ext cx="639233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571" y="0"/>
                </a:lnTo>
              </a:path>
            </a:pathLst>
          </a:custGeom>
          <a:ln w="44195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01745" y="1519555"/>
            <a:ext cx="411692" cy="410633"/>
          </a:xfrm>
          <a:custGeom>
            <a:avLst/>
            <a:gdLst/>
            <a:ahLst/>
            <a:cxnLst/>
            <a:rect l="l" t="t" r="r" b="b"/>
            <a:pathLst>
              <a:path w="494029" h="492760">
                <a:moveTo>
                  <a:pt x="395350" y="0"/>
                </a:moveTo>
                <a:lnTo>
                  <a:pt x="98425" y="0"/>
                </a:lnTo>
                <a:lnTo>
                  <a:pt x="60114" y="7735"/>
                </a:lnTo>
                <a:lnTo>
                  <a:pt x="28828" y="28829"/>
                </a:lnTo>
                <a:lnTo>
                  <a:pt x="7735" y="60114"/>
                </a:lnTo>
                <a:lnTo>
                  <a:pt x="0" y="98425"/>
                </a:lnTo>
                <a:lnTo>
                  <a:pt x="0" y="393826"/>
                </a:lnTo>
                <a:lnTo>
                  <a:pt x="7735" y="432137"/>
                </a:lnTo>
                <a:lnTo>
                  <a:pt x="28828" y="463423"/>
                </a:lnTo>
                <a:lnTo>
                  <a:pt x="60114" y="484516"/>
                </a:lnTo>
                <a:lnTo>
                  <a:pt x="98425" y="492251"/>
                </a:lnTo>
                <a:lnTo>
                  <a:pt x="395350" y="492251"/>
                </a:lnTo>
                <a:lnTo>
                  <a:pt x="433661" y="484516"/>
                </a:lnTo>
                <a:lnTo>
                  <a:pt x="464947" y="463423"/>
                </a:lnTo>
                <a:lnTo>
                  <a:pt x="486040" y="432137"/>
                </a:lnTo>
                <a:lnTo>
                  <a:pt x="493775" y="393826"/>
                </a:lnTo>
                <a:lnTo>
                  <a:pt x="493775" y="98425"/>
                </a:lnTo>
                <a:lnTo>
                  <a:pt x="486040" y="60114"/>
                </a:lnTo>
                <a:lnTo>
                  <a:pt x="464947" y="28829"/>
                </a:lnTo>
                <a:lnTo>
                  <a:pt x="433661" y="7735"/>
                </a:lnTo>
                <a:lnTo>
                  <a:pt x="395350" y="0"/>
                </a:lnTo>
                <a:close/>
              </a:path>
            </a:pathLst>
          </a:custGeom>
          <a:solidFill>
            <a:srgbClr val="CCEDFF"/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01745" y="1519555"/>
            <a:ext cx="411692" cy="410633"/>
          </a:xfrm>
          <a:custGeom>
            <a:avLst/>
            <a:gdLst/>
            <a:ahLst/>
            <a:cxnLst/>
            <a:rect l="l" t="t" r="r" b="b"/>
            <a:pathLst>
              <a:path w="494029" h="492760">
                <a:moveTo>
                  <a:pt x="0" y="98425"/>
                </a:moveTo>
                <a:lnTo>
                  <a:pt x="7735" y="60114"/>
                </a:lnTo>
                <a:lnTo>
                  <a:pt x="28828" y="28829"/>
                </a:lnTo>
                <a:lnTo>
                  <a:pt x="60114" y="7735"/>
                </a:lnTo>
                <a:lnTo>
                  <a:pt x="98425" y="0"/>
                </a:lnTo>
                <a:lnTo>
                  <a:pt x="395350" y="0"/>
                </a:lnTo>
                <a:lnTo>
                  <a:pt x="433661" y="7735"/>
                </a:lnTo>
                <a:lnTo>
                  <a:pt x="464946" y="28828"/>
                </a:lnTo>
                <a:lnTo>
                  <a:pt x="486040" y="60114"/>
                </a:lnTo>
                <a:lnTo>
                  <a:pt x="493775" y="98425"/>
                </a:lnTo>
                <a:lnTo>
                  <a:pt x="493775" y="393826"/>
                </a:lnTo>
                <a:lnTo>
                  <a:pt x="486040" y="432137"/>
                </a:lnTo>
                <a:lnTo>
                  <a:pt x="464947" y="463423"/>
                </a:lnTo>
                <a:lnTo>
                  <a:pt x="433661" y="484516"/>
                </a:lnTo>
                <a:lnTo>
                  <a:pt x="395350" y="492251"/>
                </a:lnTo>
                <a:lnTo>
                  <a:pt x="98425" y="492251"/>
                </a:lnTo>
                <a:lnTo>
                  <a:pt x="60114" y="484516"/>
                </a:lnTo>
                <a:lnTo>
                  <a:pt x="28828" y="463423"/>
                </a:lnTo>
                <a:lnTo>
                  <a:pt x="7735" y="432137"/>
                </a:lnTo>
                <a:lnTo>
                  <a:pt x="0" y="393826"/>
                </a:lnTo>
                <a:lnTo>
                  <a:pt x="0" y="98425"/>
                </a:lnTo>
                <a:close/>
              </a:path>
            </a:pathLst>
          </a:custGeom>
          <a:ln w="7619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7899" y="1560406"/>
            <a:ext cx="160338" cy="343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defTabSz="761970">
              <a:spcBef>
                <a:spcPts val="75"/>
              </a:spcBef>
            </a:pPr>
            <a:r>
              <a:rPr sz="2167" b="1" spc="-4" dirty="0">
                <a:solidFill>
                  <a:srgbClr val="272424"/>
                </a:solidFill>
                <a:latin typeface="Calibri"/>
                <a:cs typeface="Calibri"/>
              </a:rPr>
              <a:t>1</a:t>
            </a:r>
            <a:endParaRPr sz="21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7247" y="1266269"/>
            <a:ext cx="6117167" cy="1430393"/>
          </a:xfrm>
          <a:prstGeom prst="rect">
            <a:avLst/>
          </a:prstGeom>
        </p:spPr>
        <p:txBody>
          <a:bodyPr vert="horz" wrap="square" lIns="0" tIns="217488" rIns="0" bIns="0" rtlCol="0">
            <a:spAutoFit/>
          </a:bodyPr>
          <a:lstStyle/>
          <a:p>
            <a:pPr marL="10583" defTabSz="761970">
              <a:spcBef>
                <a:spcPts val="1712"/>
              </a:spcBef>
            </a:pP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不適當之凝視、觸摸和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行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為</a:t>
            </a:r>
            <a:endParaRPr sz="26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defTabSz="761970">
              <a:lnSpc>
                <a:spcPct val="121200"/>
              </a:lnSpc>
              <a:spcBef>
                <a:spcPts val="708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包括反覆或持續注視他人身體、觸摸、擁抱、親吻或嗅 聞他人身體，以及強行使他人對自己身體為之。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12590" y="3453764"/>
            <a:ext cx="639233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571" y="0"/>
                </a:lnTo>
              </a:path>
            </a:pathLst>
          </a:custGeom>
          <a:ln w="44195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01745" y="324929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394969" y="0"/>
                </a:moveTo>
                <a:lnTo>
                  <a:pt x="98805" y="0"/>
                </a:lnTo>
                <a:lnTo>
                  <a:pt x="60328" y="7758"/>
                </a:lnTo>
                <a:lnTo>
                  <a:pt x="28924" y="28924"/>
                </a:lnTo>
                <a:lnTo>
                  <a:pt x="7758" y="60328"/>
                </a:lnTo>
                <a:lnTo>
                  <a:pt x="0" y="98806"/>
                </a:lnTo>
                <a:lnTo>
                  <a:pt x="0" y="394970"/>
                </a:lnTo>
                <a:lnTo>
                  <a:pt x="7758" y="433447"/>
                </a:lnTo>
                <a:lnTo>
                  <a:pt x="28924" y="464851"/>
                </a:lnTo>
                <a:lnTo>
                  <a:pt x="60328" y="486017"/>
                </a:lnTo>
                <a:lnTo>
                  <a:pt x="98805" y="493775"/>
                </a:lnTo>
                <a:lnTo>
                  <a:pt x="394969" y="493775"/>
                </a:lnTo>
                <a:lnTo>
                  <a:pt x="433447" y="486017"/>
                </a:lnTo>
                <a:lnTo>
                  <a:pt x="464851" y="464851"/>
                </a:lnTo>
                <a:lnTo>
                  <a:pt x="486017" y="433447"/>
                </a:lnTo>
                <a:lnTo>
                  <a:pt x="493775" y="394970"/>
                </a:lnTo>
                <a:lnTo>
                  <a:pt x="493775" y="98806"/>
                </a:lnTo>
                <a:lnTo>
                  <a:pt x="486017" y="60328"/>
                </a:lnTo>
                <a:lnTo>
                  <a:pt x="464851" y="28924"/>
                </a:lnTo>
                <a:lnTo>
                  <a:pt x="433447" y="7758"/>
                </a:lnTo>
                <a:lnTo>
                  <a:pt x="394969" y="0"/>
                </a:lnTo>
                <a:close/>
              </a:path>
            </a:pathLst>
          </a:custGeom>
          <a:solidFill>
            <a:srgbClr val="CCEDFF"/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1745" y="324929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0" y="98806"/>
                </a:moveTo>
                <a:lnTo>
                  <a:pt x="7758" y="60328"/>
                </a:lnTo>
                <a:lnTo>
                  <a:pt x="28924" y="28924"/>
                </a:lnTo>
                <a:lnTo>
                  <a:pt x="60328" y="7758"/>
                </a:lnTo>
                <a:lnTo>
                  <a:pt x="98805" y="0"/>
                </a:lnTo>
                <a:lnTo>
                  <a:pt x="394969" y="0"/>
                </a:lnTo>
                <a:lnTo>
                  <a:pt x="433447" y="7758"/>
                </a:lnTo>
                <a:lnTo>
                  <a:pt x="464851" y="28924"/>
                </a:lnTo>
                <a:lnTo>
                  <a:pt x="486017" y="60328"/>
                </a:lnTo>
                <a:lnTo>
                  <a:pt x="493775" y="98806"/>
                </a:lnTo>
                <a:lnTo>
                  <a:pt x="493775" y="394970"/>
                </a:lnTo>
                <a:lnTo>
                  <a:pt x="486017" y="433447"/>
                </a:lnTo>
                <a:lnTo>
                  <a:pt x="464851" y="464851"/>
                </a:lnTo>
                <a:lnTo>
                  <a:pt x="433447" y="486017"/>
                </a:lnTo>
                <a:lnTo>
                  <a:pt x="394969" y="493775"/>
                </a:lnTo>
                <a:lnTo>
                  <a:pt x="98805" y="493775"/>
                </a:lnTo>
                <a:lnTo>
                  <a:pt x="60328" y="486017"/>
                </a:lnTo>
                <a:lnTo>
                  <a:pt x="28924" y="464851"/>
                </a:lnTo>
                <a:lnTo>
                  <a:pt x="7758" y="433447"/>
                </a:lnTo>
                <a:lnTo>
                  <a:pt x="0" y="394970"/>
                </a:lnTo>
                <a:lnTo>
                  <a:pt x="0" y="98806"/>
                </a:lnTo>
                <a:close/>
              </a:path>
            </a:pathLst>
          </a:custGeom>
          <a:ln w="7620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27158" y="3290887"/>
            <a:ext cx="160338" cy="343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defTabSz="761970">
              <a:spcBef>
                <a:spcPts val="75"/>
              </a:spcBef>
            </a:pPr>
            <a:r>
              <a:rPr sz="2167" b="1" spc="-4" dirty="0">
                <a:solidFill>
                  <a:srgbClr val="272424"/>
                </a:solidFill>
                <a:latin typeface="Calibri"/>
                <a:cs typeface="Calibri"/>
              </a:rPr>
              <a:t>2</a:t>
            </a:r>
            <a:endParaRPr sz="21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77247" y="2997090"/>
            <a:ext cx="6117167" cy="1429857"/>
          </a:xfrm>
          <a:prstGeom prst="rect">
            <a:avLst/>
          </a:prstGeom>
        </p:spPr>
        <p:txBody>
          <a:bodyPr vert="horz" wrap="square" lIns="0" tIns="216958" rIns="0" bIns="0" rtlCol="0">
            <a:spAutoFit/>
          </a:bodyPr>
          <a:lstStyle/>
          <a:p>
            <a:pPr marL="10583" defTabSz="761970">
              <a:spcBef>
                <a:spcPts val="1708"/>
              </a:spcBef>
            </a:pP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寄送、留置或展示具性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意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味的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內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容</a:t>
            </a:r>
            <a:endParaRPr sz="26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defTabSz="761970">
              <a:lnSpc>
                <a:spcPct val="121300"/>
              </a:lnSpc>
              <a:spcBef>
                <a:spcPts val="703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包括寄送、留置、展示或播送性要求、具有性意味或性 別歧視之文字、圖畫、聲音、影像或其他物品。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2590" y="5184139"/>
            <a:ext cx="639233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571" y="0"/>
                </a:lnTo>
              </a:path>
            </a:pathLst>
          </a:custGeom>
          <a:ln w="42672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01745" y="497903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394969" y="0"/>
                </a:moveTo>
                <a:lnTo>
                  <a:pt x="98805" y="0"/>
                </a:lnTo>
                <a:lnTo>
                  <a:pt x="60328" y="7758"/>
                </a:lnTo>
                <a:lnTo>
                  <a:pt x="28924" y="28924"/>
                </a:lnTo>
                <a:lnTo>
                  <a:pt x="7758" y="60328"/>
                </a:lnTo>
                <a:lnTo>
                  <a:pt x="0" y="98805"/>
                </a:lnTo>
                <a:lnTo>
                  <a:pt x="0" y="394969"/>
                </a:lnTo>
                <a:lnTo>
                  <a:pt x="7758" y="433447"/>
                </a:lnTo>
                <a:lnTo>
                  <a:pt x="28924" y="464851"/>
                </a:lnTo>
                <a:lnTo>
                  <a:pt x="60328" y="486017"/>
                </a:lnTo>
                <a:lnTo>
                  <a:pt x="98805" y="493775"/>
                </a:lnTo>
                <a:lnTo>
                  <a:pt x="394969" y="493775"/>
                </a:lnTo>
                <a:lnTo>
                  <a:pt x="433447" y="486017"/>
                </a:lnTo>
                <a:lnTo>
                  <a:pt x="464851" y="464851"/>
                </a:lnTo>
                <a:lnTo>
                  <a:pt x="486017" y="433447"/>
                </a:lnTo>
                <a:lnTo>
                  <a:pt x="493775" y="394969"/>
                </a:lnTo>
                <a:lnTo>
                  <a:pt x="493775" y="98805"/>
                </a:lnTo>
                <a:lnTo>
                  <a:pt x="486017" y="60328"/>
                </a:lnTo>
                <a:lnTo>
                  <a:pt x="464851" y="28924"/>
                </a:lnTo>
                <a:lnTo>
                  <a:pt x="433447" y="7758"/>
                </a:lnTo>
                <a:lnTo>
                  <a:pt x="394969" y="0"/>
                </a:lnTo>
                <a:close/>
              </a:path>
            </a:pathLst>
          </a:custGeom>
          <a:solidFill>
            <a:srgbClr val="CCEDFF"/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01745" y="497903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0" y="98805"/>
                </a:moveTo>
                <a:lnTo>
                  <a:pt x="7758" y="60328"/>
                </a:lnTo>
                <a:lnTo>
                  <a:pt x="28924" y="28924"/>
                </a:lnTo>
                <a:lnTo>
                  <a:pt x="60328" y="7758"/>
                </a:lnTo>
                <a:lnTo>
                  <a:pt x="98805" y="0"/>
                </a:lnTo>
                <a:lnTo>
                  <a:pt x="394969" y="0"/>
                </a:lnTo>
                <a:lnTo>
                  <a:pt x="433447" y="7758"/>
                </a:lnTo>
                <a:lnTo>
                  <a:pt x="464851" y="28924"/>
                </a:lnTo>
                <a:lnTo>
                  <a:pt x="486017" y="60328"/>
                </a:lnTo>
                <a:lnTo>
                  <a:pt x="493775" y="98805"/>
                </a:lnTo>
                <a:lnTo>
                  <a:pt x="493775" y="394969"/>
                </a:lnTo>
                <a:lnTo>
                  <a:pt x="486017" y="433447"/>
                </a:lnTo>
                <a:lnTo>
                  <a:pt x="464851" y="464851"/>
                </a:lnTo>
                <a:lnTo>
                  <a:pt x="433447" y="486017"/>
                </a:lnTo>
                <a:lnTo>
                  <a:pt x="394969" y="493775"/>
                </a:lnTo>
                <a:lnTo>
                  <a:pt x="98805" y="493775"/>
                </a:lnTo>
                <a:lnTo>
                  <a:pt x="60328" y="486017"/>
                </a:lnTo>
                <a:lnTo>
                  <a:pt x="28924" y="464851"/>
                </a:lnTo>
                <a:lnTo>
                  <a:pt x="7758" y="433447"/>
                </a:lnTo>
                <a:lnTo>
                  <a:pt x="0" y="394969"/>
                </a:lnTo>
                <a:lnTo>
                  <a:pt x="0" y="98805"/>
                </a:lnTo>
                <a:close/>
              </a:path>
            </a:pathLst>
          </a:custGeom>
          <a:ln w="7620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7686" y="5021368"/>
            <a:ext cx="160338" cy="343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defTabSz="761970">
              <a:spcBef>
                <a:spcPts val="75"/>
              </a:spcBef>
            </a:pPr>
            <a:r>
              <a:rPr sz="2167" b="1" spc="-4" dirty="0">
                <a:solidFill>
                  <a:srgbClr val="272424"/>
                </a:solidFill>
                <a:latin typeface="Calibri"/>
                <a:cs typeface="Calibri"/>
              </a:rPr>
              <a:t>3</a:t>
            </a:r>
            <a:endParaRPr sz="21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77247" y="4728398"/>
            <a:ext cx="6117167" cy="1462537"/>
          </a:xfrm>
          <a:prstGeom prst="rect">
            <a:avLst/>
          </a:prstGeom>
        </p:spPr>
        <p:txBody>
          <a:bodyPr vert="horz" wrap="square" lIns="0" tIns="216429" rIns="0" bIns="0" rtlCol="0">
            <a:spAutoFit/>
          </a:bodyPr>
          <a:lstStyle/>
          <a:p>
            <a:pPr marL="10583" defTabSz="761970">
              <a:spcBef>
                <a:spcPts val="1704"/>
              </a:spcBef>
            </a:pP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反覆或持續違反意願之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行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為</a:t>
            </a:r>
            <a:endParaRPr sz="26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defTabSz="761970">
              <a:spcBef>
                <a:spcPts val="1212"/>
              </a:spcBef>
            </a:pPr>
            <a:r>
              <a:rPr sz="2000" spc="-4" dirty="0">
                <a:solidFill>
                  <a:srgbClr val="272424"/>
                </a:solidFill>
                <a:latin typeface="微軟正黑體"/>
                <a:cs typeface="微軟正黑體"/>
              </a:rPr>
              <a:t>指反覆或持續違反他人意願的跟隨或追求行為。此類行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defTabSz="761970">
              <a:spcBef>
                <a:spcPts val="512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為也屬於性騷擾的範疇。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701D2BC5-0BFC-24CD-7445-11A2C4B07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62" y="176174"/>
            <a:ext cx="9393382" cy="6681826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B8B3C1-297B-ECAA-143A-5B49132E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2272" y="2595275"/>
            <a:ext cx="4225636" cy="847580"/>
          </a:xfrm>
          <a:noFill/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被</a:t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性</a:t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騷</a:t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擾</a:t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怎</a:t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麼</a:t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辦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1B4DB1-0F99-F0DA-6C50-BDDC6469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F6AE037-1E60-5A9F-4E87-45D29CDAFA7D}"/>
              </a:ext>
            </a:extLst>
          </p:cNvPr>
          <p:cNvSpPr/>
          <p:nvPr/>
        </p:nvSpPr>
        <p:spPr>
          <a:xfrm>
            <a:off x="5756968" y="3019065"/>
            <a:ext cx="1686792" cy="3851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" b="0" i="0" dirty="0">
                <a:solidFill>
                  <a:srgbClr val="001D35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向臺南市政府家庭暴力暨性侵害防治中心提出申請</a:t>
            </a:r>
            <a:endParaRPr lang="zh-TW" altLang="en-US" sz="800" dirty="0">
              <a:latin typeface="Adobe 繁黑體 Std B" panose="020B0700000000000000" pitchFamily="34" charset="-128"/>
              <a:ea typeface="Adobe 繁黑體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230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280" t="530" r="950" b="4293"/>
          <a:stretch/>
        </p:blipFill>
        <p:spPr>
          <a:xfrm>
            <a:off x="861134" y="164171"/>
            <a:ext cx="4971495" cy="669382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7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0"/>
          <a:stretch/>
        </p:blipFill>
        <p:spPr>
          <a:xfrm>
            <a:off x="8857888" y="4250819"/>
            <a:ext cx="1958702" cy="1887753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1565DB7-C2E8-BE03-62B8-08460111679B}"/>
              </a:ext>
            </a:extLst>
          </p:cNvPr>
          <p:cNvSpPr txBox="1"/>
          <p:nvPr/>
        </p:nvSpPr>
        <p:spPr>
          <a:xfrm>
            <a:off x="6252167" y="1388497"/>
            <a:ext cx="55126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如遭遇性騷擾，請向本校申訴單位申訴。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亦可參考衛生福利部提供之「性騷擾被害人權益說明手冊」</a:t>
            </a:r>
          </a:p>
        </p:txBody>
      </p:sp>
    </p:spTree>
    <p:extLst>
      <p:ext uri="{BB962C8B-B14F-4D97-AF65-F5344CB8AC3E}">
        <p14:creationId xmlns:p14="http://schemas.microsoft.com/office/powerpoint/2010/main" val="1021731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6814" y="3429000"/>
            <a:ext cx="12083031" cy="3429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1D13A493-351A-4947-A69F-E46C8C7FA242}"/>
              </a:ext>
            </a:extLst>
          </p:cNvPr>
          <p:cNvSpPr/>
          <p:nvPr/>
        </p:nvSpPr>
        <p:spPr>
          <a:xfrm rot="5400000">
            <a:off x="-2603186" y="2605665"/>
            <a:ext cx="6876000" cy="1656000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967909" y="2222319"/>
            <a:ext cx="10944000" cy="1578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000" b="1" spc="80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職場霸凌</a:t>
            </a: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宣導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pic>
        <p:nvPicPr>
          <p:cNvPr id="14" name="圖片 13" descr="一張含有 美工圖案, 圖形, 標誌, 符號 的圖片&#10;&#10;自動產生的描述">
            <a:extLst>
              <a:ext uri="{FF2B5EF4-FFF2-40B4-BE49-F238E27FC236}">
                <a16:creationId xmlns:a16="http://schemas.microsoft.com/office/drawing/2014/main" id="{EAE155E5-1F23-43D1-B44F-79C255489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439" y1="43306" x2="52737" y2="47016"/>
                        <a14:foregroundMark x1="43101" y1="40726" x2="43101" y2="40726"/>
                        <a14:foregroundMark x1="42417" y1="39798" x2="42417" y2="39798"/>
                        <a14:foregroundMark x1="57868" y1="39556" x2="56842" y2="46653"/>
                        <a14:foregroundMark x1="56842" y1="46653" x2="59008" y2="40202"/>
                        <a14:foregroundMark x1="59008" y1="40202" x2="58238" y2="39435"/>
                        <a14:foregroundMark x1="42218" y1="39677" x2="42218" y2="39677"/>
                        <a14:foregroundMark x1="81100" y1="25847" x2="72891" y2="34839"/>
                        <a14:foregroundMark x1="72891" y1="34839" x2="68330" y2="38024"/>
                        <a14:foregroundMark x1="68330" y1="38024" x2="65365" y2="43871"/>
                        <a14:foregroundMark x1="65365" y1="43871" x2="70353" y2="45242"/>
                        <a14:foregroundMark x1="70353" y1="45242" x2="74629" y2="41169"/>
                        <a14:foregroundMark x1="74629" y1="41169" x2="81043" y2="26653"/>
                        <a14:foregroundMark x1="50741" y1="56694" x2="55530" y2="58669"/>
                        <a14:foregroundMark x1="55530" y1="58669" x2="55331" y2="66048"/>
                        <a14:foregroundMark x1="55331" y1="66048" x2="50884" y2="69234"/>
                        <a14:foregroundMark x1="50884" y1="69234" x2="45924" y2="69677"/>
                        <a14:foregroundMark x1="45924" y1="69677" x2="50371" y2="57258"/>
                        <a14:foregroundMark x1="50371" y1="57258" x2="50371" y2="57258"/>
                        <a14:foregroundMark x1="59664" y1="56895" x2="58010" y2="70847"/>
                        <a14:foregroundMark x1="58010" y1="70847" x2="61517" y2="65645"/>
                        <a14:foregroundMark x1="61517" y1="65645" x2="60604" y2="58589"/>
                        <a14:foregroundMark x1="60604" y1="58589" x2="59892" y2="57097"/>
                        <a14:foregroundMark x1="22235" y1="46573" x2="24287" y2="45685"/>
                        <a14:foregroundMark x1="23033" y1="51734" x2="23033" y2="51653"/>
                        <a14:foregroundMark x1="25428" y1="50242" x2="25428" y2="50242"/>
                        <a14:foregroundMark x1="18900" y1="56169" x2="20268" y2="55282"/>
                        <a14:foregroundMark x1="27509" y1="53952" x2="27252" y2="53387"/>
                        <a14:foregroundMark x1="25371" y1="53105" x2="25570" y2="53065"/>
                        <a14:foregroundMark x1="23204" y1="55726" x2="23774" y2="55887"/>
                        <a14:foregroundMark x1="23660" y1="58226" x2="23261" y2="59960"/>
                        <a14:foregroundMark x1="33751" y1="51492" x2="36574" y2="50444"/>
                        <a14:foregroundMark x1="31357" y1="56210" x2="31357" y2="56452"/>
                        <a14:foregroundMark x1="31357" y1="59435" x2="31414" y2="60323"/>
                        <a14:foregroundMark x1="21095" y1="67218" x2="20981" y2="68065"/>
                        <a14:foregroundMark x1="24544" y1="67097" x2="24829" y2="67460"/>
                        <a14:foregroundMark x1="27452" y1="66573" x2="27423" y2="68387"/>
                        <a14:foregroundMark x1="29076" y1="67097" x2="29133" y2="67097"/>
                        <a14:foregroundMark x1="34208" y1="67056" x2="34436" y2="67500"/>
                        <a14:foregroundMark x1="37030" y1="66815" x2="37001" y2="67218"/>
                        <a14:foregroundMark x1="34179" y1="68629" x2="34179" y2="68589"/>
                        <a14:foregroundMark x1="19755" y1="66371" x2="20582" y2="66371"/>
                        <a14:foregroundMark x1="37286" y1="67056" x2="39282" y2="69960"/>
                        <a14:foregroundMark x1="33500" y1="68790" x2="32982" y2="70282"/>
                        <a14:foregroundMark x1="34122" y1="68669" x2="34122" y2="68669"/>
                        <a14:backgroundMark x1="61631" y1="58105" x2="61631" y2="58105"/>
                        <a14:backgroundMark x1="61859" y1="58992" x2="62030" y2="60081"/>
                        <a14:backgroundMark x1="62856" y1="66452" x2="62856" y2="66452"/>
                        <a14:backgroundMark x1="63170" y1="69758" x2="63170" y2="69758"/>
                        <a14:backgroundMark x1="63027" y1="68427" x2="63027" y2="68427"/>
                        <a14:backgroundMark x1="24430" y1="68710" x2="24430" y2="68710"/>
                        <a14:backgroundMark x1="34122" y1="68790" x2="34122" y2="68790"/>
                        <a14:backgroundMark x1="34122" y1="68710" x2="34122" y2="6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42" y="4243500"/>
            <a:ext cx="2546125" cy="1800000"/>
          </a:xfrm>
          <a:prstGeom prst="rect">
            <a:avLst/>
          </a:prstGeom>
        </p:spPr>
      </p:pic>
      <p:pic>
        <p:nvPicPr>
          <p:cNvPr id="34" name="圖片 33" descr="一張含有 螢幕擷取畫面, 鮮豔, 圖形 的圖片&#10;&#10;自動產生的描述">
            <a:extLst>
              <a:ext uri="{FF2B5EF4-FFF2-40B4-BE49-F238E27FC236}">
                <a16:creationId xmlns:a16="http://schemas.microsoft.com/office/drawing/2014/main" id="{8982EC42-F962-45FD-98D4-D33FDA1E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29" y="4315115"/>
            <a:ext cx="213803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花, 螢幕擷取畫面 的圖片&#10;&#10;自動產生的描述">
            <a:extLst>
              <a:ext uri="{FF2B5EF4-FFF2-40B4-BE49-F238E27FC236}">
                <a16:creationId xmlns:a16="http://schemas.microsoft.com/office/drawing/2014/main" id="{729F09B2-1C18-1A15-575E-A12DB5CE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2881" r="6328" b="16201"/>
          <a:stretch/>
        </p:blipFill>
        <p:spPr>
          <a:xfrm>
            <a:off x="321564" y="-123247"/>
            <a:ext cx="11870436" cy="68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72" y="419468"/>
            <a:ext cx="8757867" cy="572169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745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文字, 海報, 印刷術 的圖片&#10;&#10;AI 產生的內容可能不正確。">
            <a:extLst>
              <a:ext uri="{FF2B5EF4-FFF2-40B4-BE49-F238E27FC236}">
                <a16:creationId xmlns:a16="http://schemas.microsoft.com/office/drawing/2014/main" id="{A079D240-9943-F0D5-96C1-CF58342E3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b="2860"/>
          <a:stretch/>
        </p:blipFill>
        <p:spPr>
          <a:xfrm>
            <a:off x="235528" y="182130"/>
            <a:ext cx="5001491" cy="6539345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1ECDDB5-1008-3427-E3B2-BC792759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16E6B38-A679-2B68-9AEC-69B458997947}"/>
              </a:ext>
            </a:extLst>
          </p:cNvPr>
          <p:cNvSpPr txBox="1">
            <a:spLocks/>
          </p:cNvSpPr>
          <p:nvPr/>
        </p:nvSpPr>
        <p:spPr bwMode="auto">
          <a:xfrm>
            <a:off x="4999178" y="136525"/>
            <a:ext cx="7344171" cy="185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職場霸凌案件通報平臺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/>
              <a:t>https://gov.tw/s4s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1C9EDCB-CCA2-F67A-535D-19BF81966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273" y="1870810"/>
            <a:ext cx="6842654" cy="427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A7E8BEC-5567-CD30-0DDC-21C5E7A8C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287" y="2623383"/>
            <a:ext cx="5486400" cy="223239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遭遇性騷擾或職場霸凌，可利用一覽表提供之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心理諮詢、法律諮詢、醫療諮詢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等各項管道協助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8" y="0"/>
            <a:ext cx="518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90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6814" y="3429000"/>
            <a:ext cx="12083031" cy="3429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1D13A493-351A-4947-A69F-E46C8C7FA242}"/>
              </a:ext>
            </a:extLst>
          </p:cNvPr>
          <p:cNvSpPr/>
          <p:nvPr/>
        </p:nvSpPr>
        <p:spPr>
          <a:xfrm rot="5400000">
            <a:off x="-2603186" y="2605665"/>
            <a:ext cx="6876000" cy="1656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721967" y="1425835"/>
            <a:ext cx="10944000" cy="322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公務員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勤休制度宣導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pic>
        <p:nvPicPr>
          <p:cNvPr id="14" name="圖片 13" descr="一張含有 美工圖案, 圖形, 標誌, 符號 的圖片&#10;&#10;自動產生的描述">
            <a:extLst>
              <a:ext uri="{FF2B5EF4-FFF2-40B4-BE49-F238E27FC236}">
                <a16:creationId xmlns:a16="http://schemas.microsoft.com/office/drawing/2014/main" id="{EAE155E5-1F23-43D1-B44F-79C255489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439" y1="43306" x2="52737" y2="47016"/>
                        <a14:foregroundMark x1="43101" y1="40726" x2="43101" y2="40726"/>
                        <a14:foregroundMark x1="42417" y1="39798" x2="42417" y2="39798"/>
                        <a14:foregroundMark x1="57868" y1="39556" x2="56842" y2="46653"/>
                        <a14:foregroundMark x1="56842" y1="46653" x2="59008" y2="40202"/>
                        <a14:foregroundMark x1="59008" y1="40202" x2="58238" y2="39435"/>
                        <a14:foregroundMark x1="42218" y1="39677" x2="42218" y2="39677"/>
                        <a14:foregroundMark x1="81100" y1="25847" x2="72891" y2="34839"/>
                        <a14:foregroundMark x1="72891" y1="34839" x2="68330" y2="38024"/>
                        <a14:foregroundMark x1="68330" y1="38024" x2="65365" y2="43871"/>
                        <a14:foregroundMark x1="65365" y1="43871" x2="70353" y2="45242"/>
                        <a14:foregroundMark x1="70353" y1="45242" x2="74629" y2="41169"/>
                        <a14:foregroundMark x1="74629" y1="41169" x2="81043" y2="26653"/>
                        <a14:foregroundMark x1="50741" y1="56694" x2="55530" y2="58669"/>
                        <a14:foregroundMark x1="55530" y1="58669" x2="55331" y2="66048"/>
                        <a14:foregroundMark x1="55331" y1="66048" x2="50884" y2="69234"/>
                        <a14:foregroundMark x1="50884" y1="69234" x2="45924" y2="69677"/>
                        <a14:foregroundMark x1="45924" y1="69677" x2="50371" y2="57258"/>
                        <a14:foregroundMark x1="50371" y1="57258" x2="50371" y2="57258"/>
                        <a14:foregroundMark x1="59664" y1="56895" x2="58010" y2="70847"/>
                        <a14:foregroundMark x1="58010" y1="70847" x2="61517" y2="65645"/>
                        <a14:foregroundMark x1="61517" y1="65645" x2="60604" y2="58589"/>
                        <a14:foregroundMark x1="60604" y1="58589" x2="59892" y2="57097"/>
                        <a14:foregroundMark x1="22235" y1="46573" x2="24287" y2="45685"/>
                        <a14:foregroundMark x1="23033" y1="51734" x2="23033" y2="51653"/>
                        <a14:foregroundMark x1="25428" y1="50242" x2="25428" y2="50242"/>
                        <a14:foregroundMark x1="18900" y1="56169" x2="20268" y2="55282"/>
                        <a14:foregroundMark x1="27509" y1="53952" x2="27252" y2="53387"/>
                        <a14:foregroundMark x1="25371" y1="53105" x2="25570" y2="53065"/>
                        <a14:foregroundMark x1="23204" y1="55726" x2="23774" y2="55887"/>
                        <a14:foregroundMark x1="23660" y1="58226" x2="23261" y2="59960"/>
                        <a14:foregroundMark x1="33751" y1="51492" x2="36574" y2="50444"/>
                        <a14:foregroundMark x1="31357" y1="56210" x2="31357" y2="56452"/>
                        <a14:foregroundMark x1="31357" y1="59435" x2="31414" y2="60323"/>
                        <a14:foregroundMark x1="21095" y1="67218" x2="20981" y2="68065"/>
                        <a14:foregroundMark x1="24544" y1="67097" x2="24829" y2="67460"/>
                        <a14:foregroundMark x1="27452" y1="66573" x2="27423" y2="68387"/>
                        <a14:foregroundMark x1="29076" y1="67097" x2="29133" y2="67097"/>
                        <a14:foregroundMark x1="34208" y1="67056" x2="34436" y2="67500"/>
                        <a14:foregroundMark x1="37030" y1="66815" x2="37001" y2="67218"/>
                        <a14:foregroundMark x1="34179" y1="68629" x2="34179" y2="68589"/>
                        <a14:foregroundMark x1="19755" y1="66371" x2="20582" y2="66371"/>
                        <a14:foregroundMark x1="37286" y1="67056" x2="39282" y2="69960"/>
                        <a14:foregroundMark x1="33500" y1="68790" x2="32982" y2="70282"/>
                        <a14:foregroundMark x1="34122" y1="68669" x2="34122" y2="68669"/>
                        <a14:backgroundMark x1="61631" y1="58105" x2="61631" y2="58105"/>
                        <a14:backgroundMark x1="61859" y1="58992" x2="62030" y2="60081"/>
                        <a14:backgroundMark x1="62856" y1="66452" x2="62856" y2="66452"/>
                        <a14:backgroundMark x1="63170" y1="69758" x2="63170" y2="69758"/>
                        <a14:backgroundMark x1="63027" y1="68427" x2="63027" y2="68427"/>
                        <a14:backgroundMark x1="24430" y1="68710" x2="24430" y2="68710"/>
                        <a14:backgroundMark x1="34122" y1="68790" x2="34122" y2="68790"/>
                        <a14:backgroundMark x1="34122" y1="68710" x2="34122" y2="6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42" y="4243500"/>
            <a:ext cx="2546125" cy="1800000"/>
          </a:xfrm>
          <a:prstGeom prst="rect">
            <a:avLst/>
          </a:prstGeom>
        </p:spPr>
      </p:pic>
      <p:pic>
        <p:nvPicPr>
          <p:cNvPr id="34" name="圖片 33" descr="一張含有 螢幕擷取畫面, 鮮豔, 圖形 的圖片&#10;&#10;自動產生的描述">
            <a:extLst>
              <a:ext uri="{FF2B5EF4-FFF2-40B4-BE49-F238E27FC236}">
                <a16:creationId xmlns:a16="http://schemas.microsoft.com/office/drawing/2014/main" id="{8982EC42-F962-45FD-98D4-D33FDA1E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29" y="4315115"/>
            <a:ext cx="213803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1294995" y="262499"/>
            <a:ext cx="9602011" cy="8914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TW" altLang="en-US" sz="24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E444EF-188A-4158-91E2-6D05917D6D5E}"/>
              </a:ext>
            </a:extLst>
          </p:cNvPr>
          <p:cNvSpPr/>
          <p:nvPr/>
        </p:nvSpPr>
        <p:spPr>
          <a:xfrm>
            <a:off x="263989" y="1"/>
            <a:ext cx="526844" cy="1153948"/>
          </a:xfrm>
          <a:prstGeom prst="rect">
            <a:avLst/>
          </a:prstGeom>
          <a:solidFill>
            <a:srgbClr val="FCD6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623220" y="278225"/>
            <a:ext cx="109455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zh-TW" altLang="en-US" sz="4267" b="1" spc="80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公務員勤休制度宣導</a:t>
            </a:r>
            <a:endParaRPr lang="en-US" altLang="zh-TW" sz="4267" b="1" spc="80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62B95B4-5C29-4EBE-960F-A690947D40D4}"/>
              </a:ext>
            </a:extLst>
          </p:cNvPr>
          <p:cNvSpPr/>
          <p:nvPr/>
        </p:nvSpPr>
        <p:spPr>
          <a:xfrm>
            <a:off x="1465013" y="1837195"/>
            <a:ext cx="9307531" cy="4665205"/>
          </a:xfrm>
          <a:prstGeom prst="roundRect">
            <a:avLst>
              <a:gd name="adj" fmla="val 9452"/>
            </a:avLst>
          </a:prstGeom>
          <a:solidFill>
            <a:srgbClr val="D0DD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TW" altLang="en-US" sz="24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2FD7F6C-9090-422F-A2AD-3ED9ED4588B4}"/>
              </a:ext>
            </a:extLst>
          </p:cNvPr>
          <p:cNvSpPr txBox="1"/>
          <p:nvPr/>
        </p:nvSpPr>
        <p:spPr>
          <a:xfrm>
            <a:off x="1589475" y="1936533"/>
            <a:ext cx="913751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加班需事先提出申請，並經主管指派</a:t>
            </a:r>
            <a:endParaRPr lang="en-US" altLang="zh-TW" sz="3200" dirty="0">
              <a:solidFill>
                <a:srgbClr val="E7E6E6">
                  <a:lumMod val="50000"/>
                </a:srgbClr>
              </a:solidFill>
              <a:latin typeface="Agency FB" panose="020B0503020202020204" pitchFamily="34" charset="0"/>
              <a:ea typeface="CHei3HK-Bold" panose="00000800000000000000" pitchFamily="50" charset="-120"/>
            </a:endParaRPr>
          </a:p>
          <a:p>
            <a:pPr defTabSz="609585">
              <a:lnSpc>
                <a:spcPct val="150000"/>
              </a:lnSpc>
            </a:pPr>
            <a:r>
              <a:rPr lang="zh-TW" altLang="en-US" sz="32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補休期限：</a:t>
            </a:r>
            <a:r>
              <a:rPr lang="zh-TW" altLang="en-US" sz="3200" dirty="0"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公務人員於加班後</a:t>
            </a:r>
            <a:r>
              <a:rPr lang="en-US" altLang="zh-TW" sz="3200" dirty="0"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2</a:t>
            </a:r>
            <a:r>
              <a:rPr lang="zh-TW" altLang="en-US" sz="3200" dirty="0"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年內補休完畢；聘僱人員依各機關訂定之契約辦理；適用勞動基準法人員（如約用人員、技工、工友及駕駛等）依勞動基準法相關規定辦理</a:t>
            </a:r>
            <a:r>
              <a:rPr lang="zh-TW" altLang="en-US" sz="3200" dirty="0">
                <a:solidFill>
                  <a:srgbClr val="E7E6E6">
                    <a:lumMod val="50000"/>
                  </a:srgbClr>
                </a:solidFill>
                <a:latin typeface="Agency FB" panose="020B0503020202020204" pitchFamily="34" charset="0"/>
                <a:ea typeface="CHei3HK-Bold" panose="00000800000000000000" pitchFamily="50" charset="-120"/>
                <a:cs typeface="文泉驛等寬微米黑" panose="020B0606030804020204" pitchFamily="34" charset="-120"/>
              </a:rPr>
              <a:t>。</a:t>
            </a:r>
            <a:endParaRPr lang="en-US" altLang="zh-TW" sz="3200" dirty="0">
              <a:solidFill>
                <a:srgbClr val="E7E6E6">
                  <a:lumMod val="50000"/>
                </a:srgbClr>
              </a:solidFill>
              <a:latin typeface="Agency FB" panose="020B0503020202020204" pitchFamily="34" charset="0"/>
              <a:ea typeface="CHei3HK-Bold" panose="00000800000000000000" pitchFamily="50" charset="-120"/>
            </a:endParaRPr>
          </a:p>
          <a:p>
            <a:pPr defTabSz="609585"/>
            <a:endParaRPr lang="zh-TW" altLang="en-US" sz="2400" dirty="0">
              <a:solidFill>
                <a:srgbClr val="E7E6E6">
                  <a:lumMod val="50000"/>
                </a:srgbClr>
              </a:solidFill>
              <a:latin typeface="Agency FB" panose="020B0503020202020204" pitchFamily="34" charset="0"/>
              <a:ea typeface="CHei3HK-Bold" panose="00000800000000000000" pitchFamily="50" charset="-120"/>
            </a:endParaRPr>
          </a:p>
        </p:txBody>
      </p:sp>
      <p:sp>
        <p:nvSpPr>
          <p:cNvPr id="8" name="Isosceles Triangle 15">
            <a:extLst>
              <a:ext uri="{FF2B5EF4-FFF2-40B4-BE49-F238E27FC236}">
                <a16:creationId xmlns:a16="http://schemas.microsoft.com/office/drawing/2014/main" id="{FC2172E1-3437-318A-76BA-9AA4E4F1AEB2}"/>
              </a:ext>
            </a:extLst>
          </p:cNvPr>
          <p:cNvSpPr/>
          <p:nvPr/>
        </p:nvSpPr>
        <p:spPr>
          <a:xfrm rot="16200000">
            <a:off x="1413491" y="2285504"/>
            <a:ext cx="247807" cy="225491"/>
          </a:xfrm>
          <a:prstGeom prst="triangle">
            <a:avLst/>
          </a:prstGeom>
          <a:solidFill>
            <a:srgbClr val="C8B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Isosceles Triangle 15">
            <a:extLst>
              <a:ext uri="{FF2B5EF4-FFF2-40B4-BE49-F238E27FC236}">
                <a16:creationId xmlns:a16="http://schemas.microsoft.com/office/drawing/2014/main" id="{FFB296DD-8F9E-6A14-33DE-FAF3B02AD4BA}"/>
              </a:ext>
            </a:extLst>
          </p:cNvPr>
          <p:cNvSpPr/>
          <p:nvPr/>
        </p:nvSpPr>
        <p:spPr>
          <a:xfrm rot="16200000">
            <a:off x="1408975" y="2994447"/>
            <a:ext cx="247807" cy="225491"/>
          </a:xfrm>
          <a:prstGeom prst="triangle">
            <a:avLst/>
          </a:prstGeom>
          <a:solidFill>
            <a:srgbClr val="C8BC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943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1294995" y="262499"/>
            <a:ext cx="9602011" cy="8914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TW" altLang="en-US" sz="24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E444EF-188A-4158-91E2-6D05917D6D5E}"/>
              </a:ext>
            </a:extLst>
          </p:cNvPr>
          <p:cNvSpPr/>
          <p:nvPr/>
        </p:nvSpPr>
        <p:spPr>
          <a:xfrm>
            <a:off x="263989" y="1"/>
            <a:ext cx="526844" cy="1153948"/>
          </a:xfrm>
          <a:prstGeom prst="rect">
            <a:avLst/>
          </a:prstGeom>
          <a:solidFill>
            <a:srgbClr val="FCD6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623220" y="278225"/>
            <a:ext cx="109455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zh-TW" altLang="en-US" sz="4267" b="1" spc="80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公務員勤休制度宣導</a:t>
            </a:r>
            <a:endParaRPr lang="en-US" altLang="zh-TW" sz="4267" b="1" spc="80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62B95B4-5C29-4EBE-960F-A690947D40D4}"/>
              </a:ext>
            </a:extLst>
          </p:cNvPr>
          <p:cNvSpPr/>
          <p:nvPr/>
        </p:nvSpPr>
        <p:spPr>
          <a:xfrm>
            <a:off x="1465013" y="1837195"/>
            <a:ext cx="9307531" cy="4665205"/>
          </a:xfrm>
          <a:prstGeom prst="roundRect">
            <a:avLst>
              <a:gd name="adj" fmla="val 9452"/>
            </a:avLst>
          </a:prstGeom>
          <a:solidFill>
            <a:srgbClr val="D0DD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TW" altLang="en-US" sz="24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2FD7F6C-9090-422F-A2AD-3ED9ED4588B4}"/>
              </a:ext>
            </a:extLst>
          </p:cNvPr>
          <p:cNvSpPr txBox="1"/>
          <p:nvPr/>
        </p:nvSpPr>
        <p:spPr>
          <a:xfrm>
            <a:off x="1589475" y="1837195"/>
            <a:ext cx="9137512" cy="497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ts val="32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1.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連同正常辦公時數每日不得超過 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12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 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小時；每月不得超過 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60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 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小時。</a:t>
            </a:r>
            <a:endParaRPr lang="en-US" altLang="zh-TW" sz="2400" dirty="0">
              <a:solidFill>
                <a:prstClr val="black"/>
              </a:solidFill>
              <a:latin typeface="Calibri Light"/>
              <a:ea typeface="CHei3HK-Bold" panose="00000800000000000000" pitchFamily="50" charset="-120"/>
            </a:endParaRPr>
          </a:p>
          <a:p>
            <a:pPr defTabSz="609585">
              <a:lnSpc>
                <a:spcPts val="32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（工作日加班上限 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4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小時）</a:t>
            </a:r>
            <a:endParaRPr lang="en-US" altLang="zh-TW" sz="2400" dirty="0">
              <a:solidFill>
                <a:prstClr val="black"/>
              </a:solidFill>
              <a:latin typeface="Calibri Light"/>
              <a:ea typeface="CHei3HK-Bold" panose="00000800000000000000" pitchFamily="50" charset="-120"/>
            </a:endParaRPr>
          </a:p>
          <a:p>
            <a:pPr defTabSz="609585">
              <a:lnSpc>
                <a:spcPts val="32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2.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搶災、緊急重大突發事件、重大專案：連同正常辦公時數每日不得超過 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14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小時；每月不得超過 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80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 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小時。</a:t>
            </a:r>
            <a:endParaRPr lang="en-US" altLang="zh-TW" sz="2400" dirty="0">
              <a:solidFill>
                <a:prstClr val="black"/>
              </a:solidFill>
              <a:latin typeface="Calibri Light"/>
              <a:ea typeface="CHei3HK-Bold" panose="00000800000000000000" pitchFamily="50" charset="-120"/>
            </a:endParaRPr>
          </a:p>
          <a:p>
            <a:pPr defTabSz="609585">
              <a:lnSpc>
                <a:spcPts val="32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　</a:t>
            </a: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(1)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有急迫必要性且機關人力臨時調度有困難，得不受每日辧公時數 </a:t>
            </a:r>
            <a:r>
              <a:rPr lang="en-US" altLang="zh-TW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14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小時限制，惟不得超過 </a:t>
            </a:r>
            <a:r>
              <a:rPr lang="en-US" altLang="zh-TW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3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日。應於 </a:t>
            </a: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個月內報主管機關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備查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Calibri Light"/>
              <a:ea typeface="CHei3HK-Bold" panose="00000800000000000000" pitchFamily="50" charset="-120"/>
            </a:endParaRPr>
          </a:p>
          <a:p>
            <a:pPr defTabSz="609585">
              <a:lnSpc>
                <a:spcPts val="32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　</a:t>
            </a: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(2)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因辧理特殊重大專案確有需要，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經主管機關同意者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，延長辦公時數得以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每 </a:t>
            </a:r>
            <a:r>
              <a:rPr lang="en-US" altLang="zh-TW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3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個月不得超過 </a:t>
            </a:r>
            <a:r>
              <a:rPr lang="en-US" altLang="zh-TW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240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小時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控管之。</a:t>
            </a:r>
            <a:endParaRPr lang="en-US" altLang="zh-TW" sz="2400" dirty="0">
              <a:solidFill>
                <a:prstClr val="black"/>
              </a:solidFill>
              <a:latin typeface="Calibri Light"/>
              <a:ea typeface="CHei3HK-Bold" panose="00000800000000000000" pitchFamily="50" charset="-120"/>
            </a:endParaRPr>
          </a:p>
          <a:p>
            <a:pPr defTabSz="609585">
              <a:lnSpc>
                <a:spcPts val="32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3.</a:t>
            </a:r>
            <a:r>
              <a:rPr lang="zh-TW" altLang="en-US" sz="2400" u="sng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季節性、週期性工作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：連同正常辦公時數每日不得超過 </a:t>
            </a: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12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 小時；每月不得超過</a:t>
            </a:r>
            <a:r>
              <a:rPr lang="en-US" altLang="zh-TW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80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小時。每月延長辦公時數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超過 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60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小時者，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應事前經主管機關同意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，並以</a:t>
            </a:r>
            <a:r>
              <a:rPr lang="en-US" altLang="zh-TW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  <a:latin typeface="Calibri Light"/>
                <a:ea typeface="CHei3HK-Bold" panose="00000800000000000000" pitchFamily="50" charset="-120"/>
              </a:rPr>
              <a:t>個月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期間為限，必要時得再延長</a:t>
            </a:r>
            <a:r>
              <a:rPr lang="en-US" altLang="zh-TW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1</a:t>
            </a:r>
            <a:r>
              <a:rPr lang="zh-TW" altLang="en-US" sz="2400" b="1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個月</a:t>
            </a:r>
            <a:r>
              <a:rPr lang="zh-TW" altLang="en-US" sz="2400" dirty="0">
                <a:solidFill>
                  <a:prstClr val="black"/>
                </a:solidFill>
                <a:latin typeface="Calibri Light"/>
                <a:ea typeface="CHei3HK-Bold" panose="00000800000000000000" pitchFamily="50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Calibri Light"/>
              <a:ea typeface="CHei3HK-Bold" panose="00000800000000000000" pitchFamily="50" charset="-120"/>
            </a:endParaRPr>
          </a:p>
          <a:p>
            <a:pPr defTabSz="609585"/>
            <a:endParaRPr lang="zh-TW" altLang="en-US" sz="2400" dirty="0">
              <a:solidFill>
                <a:srgbClr val="E7E6E6">
                  <a:lumMod val="50000"/>
                </a:srgbClr>
              </a:solidFill>
              <a:latin typeface="Agency FB" panose="020B0503020202020204" pitchFamily="34" charset="0"/>
              <a:ea typeface="CHei3HK-Bold" panose="00000800000000000000" pitchFamily="50" charset="-120"/>
            </a:endParaRPr>
          </a:p>
        </p:txBody>
      </p:sp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F1163D37-D491-9F30-84F5-1555A795A674}"/>
              </a:ext>
            </a:extLst>
          </p:cNvPr>
          <p:cNvSpPr/>
          <p:nvPr/>
        </p:nvSpPr>
        <p:spPr>
          <a:xfrm>
            <a:off x="81281" y="2900971"/>
            <a:ext cx="1508193" cy="1017693"/>
          </a:xfrm>
          <a:prstGeom prst="wedgeEllipseCallout">
            <a:avLst>
              <a:gd name="adj1" fmla="val 72222"/>
              <a:gd name="adj2" fmla="val 274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zh-TW" altLang="en-US" sz="2400" b="1" dirty="0">
                <a:solidFill>
                  <a:srgbClr val="E7E6E6">
                    <a:lumMod val="50000"/>
                  </a:srgbClr>
                </a:solidFill>
                <a:latin typeface="Agency FB" panose="020B0503020202020204" pitchFamily="34" charset="0"/>
                <a:ea typeface="CHei3HK-Bold" panose="00000800000000000000" pitchFamily="50" charset="-120"/>
              </a:rPr>
              <a:t>事後備查</a:t>
            </a:r>
          </a:p>
        </p:txBody>
      </p:sp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41644492-F606-3ED3-1A0B-711C510626E3}"/>
              </a:ext>
            </a:extLst>
          </p:cNvPr>
          <p:cNvSpPr/>
          <p:nvPr/>
        </p:nvSpPr>
        <p:spPr>
          <a:xfrm>
            <a:off x="81281" y="4093064"/>
            <a:ext cx="1508193" cy="1017693"/>
          </a:xfrm>
          <a:prstGeom prst="wedgeEllipseCallout">
            <a:avLst>
              <a:gd name="adj1" fmla="val 74019"/>
              <a:gd name="adj2" fmla="val -9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zh-TW" altLang="en-US" sz="2400" b="1" dirty="0">
                <a:solidFill>
                  <a:srgbClr val="E7E6E6">
                    <a:lumMod val="50000"/>
                  </a:srgbClr>
                </a:solidFill>
                <a:latin typeface="Agency FB" panose="020B0503020202020204" pitchFamily="34" charset="0"/>
                <a:ea typeface="CHei3HK-Bold" panose="00000800000000000000" pitchFamily="50" charset="-120"/>
              </a:rPr>
              <a:t>事前同意</a:t>
            </a: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24849D74-C150-ECF2-7F0B-A00282064C69}"/>
              </a:ext>
            </a:extLst>
          </p:cNvPr>
          <p:cNvSpPr/>
          <p:nvPr/>
        </p:nvSpPr>
        <p:spPr>
          <a:xfrm>
            <a:off x="77753" y="5484707"/>
            <a:ext cx="1508193" cy="1017693"/>
          </a:xfrm>
          <a:prstGeom prst="wedgeEllipseCallout">
            <a:avLst>
              <a:gd name="adj1" fmla="val 57851"/>
              <a:gd name="adj2" fmla="val -542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zh-TW" altLang="en-US" sz="2400" b="1" dirty="0">
                <a:solidFill>
                  <a:srgbClr val="E7E6E6">
                    <a:lumMod val="50000"/>
                  </a:srgbClr>
                </a:solidFill>
                <a:latin typeface="Agency FB" panose="020B0503020202020204" pitchFamily="34" charset="0"/>
                <a:ea typeface="CHei3HK-Bold" panose="00000800000000000000" pitchFamily="50" charset="-120"/>
              </a:rPr>
              <a:t>事前同意</a:t>
            </a:r>
          </a:p>
        </p:txBody>
      </p:sp>
    </p:spTree>
    <p:extLst>
      <p:ext uri="{BB962C8B-B14F-4D97-AF65-F5344CB8AC3E}">
        <p14:creationId xmlns:p14="http://schemas.microsoft.com/office/powerpoint/2010/main" val="12506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行動電話, 螢幕擷取畫面, 行動裝置 的圖片&#10;&#10;自動產生的描述">
            <a:extLst>
              <a:ext uri="{FF2B5EF4-FFF2-40B4-BE49-F238E27FC236}">
                <a16:creationId xmlns:a16="http://schemas.microsoft.com/office/drawing/2014/main" id="{BEC2C165-B2D2-D0EA-E38C-4763C8E9A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r="4300" b="17609"/>
          <a:stretch/>
        </p:blipFill>
        <p:spPr>
          <a:xfrm>
            <a:off x="262138" y="420623"/>
            <a:ext cx="11667723" cy="60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8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C73387-447E-C861-CFB6-F6AFEB1F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43725C-7E5F-45A0-8CC5-6D5D2ECE80CD}" type="slidenum">
              <a:rPr lang="en-US" altLang="zh-TW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altLang="zh-TW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, 字型, 圓形, 符號 的圖片&#10;&#10;自動產生的描述">
            <a:extLst>
              <a:ext uri="{FF2B5EF4-FFF2-40B4-BE49-F238E27FC236}">
                <a16:creationId xmlns:a16="http://schemas.microsoft.com/office/drawing/2014/main" id="{9E0382F7-C4F6-2AE3-3E54-7E80EC615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>
          <a:xfrm>
            <a:off x="899927" y="1335362"/>
            <a:ext cx="10392143" cy="516252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A2308E-55C3-5625-DDBF-4A7CD8140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89" y="212186"/>
            <a:ext cx="11434020" cy="91055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本府員工協助方案提供服務項目，請多加運用  </a:t>
            </a:r>
          </a:p>
        </p:txBody>
      </p:sp>
    </p:spTree>
    <p:extLst>
      <p:ext uri="{BB962C8B-B14F-4D97-AF65-F5344CB8AC3E}">
        <p14:creationId xmlns:p14="http://schemas.microsoft.com/office/powerpoint/2010/main" val="262976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4A829F-67F1-5037-B225-185F01DD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564259"/>
          </a:xfrm>
          <a:solidFill>
            <a:srgbClr val="FFCC99"/>
          </a:solidFill>
        </p:spPr>
        <p:txBody>
          <a:bodyPr/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人事處已整備「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臺南市政府員工協助方案資源整合區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b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請各校至本府人事處官方網站員工協助方案專區參閱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D06BA1D-079E-98EB-1B6C-4039CDBC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781610"/>
            <a:ext cx="11714922" cy="43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08836"/>
            <a:ext cx="10972800" cy="1143000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45" y="1405397"/>
            <a:ext cx="9545184" cy="517796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449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三大實體諮商管道之一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市府員工心理諮商服務、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教師個別諮商輔導、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教保服務人員個別諮商服務</a:t>
            </a:r>
            <a:br>
              <a:rPr lang="en-US" altLang="zh-TW" sz="4400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966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1D9947-FE27-69E8-E06A-222F842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3334" y="428383"/>
            <a:ext cx="3239717" cy="15936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公務人員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諮商輔導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503B554-8E75-FB51-95CF-F7840CA1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00D7384F-F6F1-C7EE-23CB-578EC5589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774" y="225941"/>
            <a:ext cx="9305379" cy="6406117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1C0E192-11A0-A733-4478-9613861E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3" y="4380507"/>
            <a:ext cx="1864718" cy="186471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1561E0-1532-D51A-181E-A10C26CF4913}"/>
              </a:ext>
            </a:extLst>
          </p:cNvPr>
          <p:cNvSpPr txBox="1"/>
          <p:nvPr/>
        </p:nvSpPr>
        <p:spPr>
          <a:xfrm>
            <a:off x="447394" y="397492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掃描</a:t>
            </a:r>
            <a:r>
              <a:rPr lang="en-US" altLang="zh-TW" dirty="0" err="1"/>
              <a:t>QRCode</a:t>
            </a:r>
            <a:r>
              <a:rPr lang="zh-TW" altLang="en-US" dirty="0"/>
              <a:t>預約</a:t>
            </a:r>
          </a:p>
        </p:txBody>
      </p:sp>
    </p:spTree>
    <p:extLst>
      <p:ext uri="{BB962C8B-B14F-4D97-AF65-F5344CB8AC3E}">
        <p14:creationId xmlns:p14="http://schemas.microsoft.com/office/powerpoint/2010/main" val="19602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754</Words>
  <Application>Microsoft Office PowerPoint</Application>
  <PresentationFormat>寬螢幕</PresentationFormat>
  <Paragraphs>118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35</vt:i4>
      </vt:variant>
    </vt:vector>
  </HeadingPairs>
  <TitlesOfParts>
    <vt:vector size="49" baseType="lpstr">
      <vt:lpstr>Adobe 繁黑體 Std B</vt:lpstr>
      <vt:lpstr>CHei3HK-Bold</vt:lpstr>
      <vt:lpstr>標楷體</vt:lpstr>
      <vt:lpstr>微軟正黑體</vt:lpstr>
      <vt:lpstr>Agency FB</vt:lpstr>
      <vt:lpstr>Arial</vt:lpstr>
      <vt:lpstr>Calibri</vt:lpstr>
      <vt:lpstr>Calibri Light</vt:lpstr>
      <vt:lpstr>Times New Roman</vt:lpstr>
      <vt:lpstr>Office 佈景主題</vt:lpstr>
      <vt:lpstr>預設簡報設計</vt:lpstr>
      <vt:lpstr>預設簡報設計</vt:lpstr>
      <vt:lpstr>預設簡報設計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人事處已整備「臺南市政府員工協助方案資源整合區」，         請各校至本府人事處官方網站員工協助方案專區參閱</vt:lpstr>
      <vt:lpstr>EAP三大實體諮商管道</vt:lpstr>
      <vt:lpstr>EAP三大實體諮商管道之一  市府員工心理諮商服務、 教師個別諮商輔導、 教保服務人員個別諮商服務 </vt:lpstr>
      <vt:lpstr>公務人員 諮商輔導</vt:lpstr>
      <vt:lpstr>教師個別諮商輔導</vt:lpstr>
      <vt:lpstr>教保服務人員      個別諮商服務</vt:lpstr>
      <vt:lpstr>EAP三大實體諮商管道之二  本市衛生局提供之諮商服務</vt:lpstr>
      <vt:lpstr>PowerPoint 簡報</vt:lpstr>
      <vt:lpstr>EAP三大實體諮商管道之三  衛生福利部提供之諮商服務</vt:lpstr>
      <vt:lpstr>衛生福利部「青壯世代心理健康支持方案」</vt:lpstr>
      <vt:lpstr>遠距諮商管道</vt:lpstr>
      <vt:lpstr>PowerPoint 簡報</vt:lpstr>
      <vt:lpstr>PowerPoint 簡報</vt:lpstr>
      <vt:lpstr>PowerPoint 簡報</vt:lpstr>
      <vt:lpstr>另有通訊心理諮商相關訊息、聯絡方式等，可至人事處官方網站員工協助方案專區參閱</vt:lpstr>
      <vt:lpstr>PowerPoint 簡報</vt:lpstr>
      <vt:lpstr>性別歧視的言行</vt:lpstr>
      <vt:lpstr>口語或文字</vt:lpstr>
      <vt:lpstr>肢體行為</vt:lpstr>
      <vt:lpstr>跟蹤騷擾</vt:lpstr>
      <vt:lpstr>性騷擾行為</vt:lpstr>
      <vt:lpstr>被 性 騷 擾 怎 麼 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EAP 看過來</dc:title>
  <dc:creator>人事處</dc:creator>
  <cp:lastModifiedBy>宗憲 游</cp:lastModifiedBy>
  <cp:revision>79</cp:revision>
  <dcterms:created xsi:type="dcterms:W3CDTF">2024-01-31T08:23:51Z</dcterms:created>
  <dcterms:modified xsi:type="dcterms:W3CDTF">2025-06-20T07:03:40Z</dcterms:modified>
</cp:coreProperties>
</file>