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62" r:id="rId2"/>
    <p:sldId id="273" r:id="rId3"/>
    <p:sldId id="266" r:id="rId4"/>
    <p:sldId id="401" r:id="rId5"/>
    <p:sldId id="379" r:id="rId6"/>
    <p:sldId id="380" r:id="rId7"/>
    <p:sldId id="381" r:id="rId8"/>
    <p:sldId id="382" r:id="rId9"/>
    <p:sldId id="383" r:id="rId10"/>
    <p:sldId id="313" r:id="rId11"/>
    <p:sldId id="315" r:id="rId12"/>
    <p:sldId id="408" r:id="rId13"/>
    <p:sldId id="325" r:id="rId14"/>
    <p:sldId id="327" r:id="rId15"/>
    <p:sldId id="369" r:id="rId16"/>
    <p:sldId id="402" r:id="rId17"/>
    <p:sldId id="405" r:id="rId18"/>
    <p:sldId id="406" r:id="rId19"/>
    <p:sldId id="345" r:id="rId20"/>
    <p:sldId id="368" r:id="rId21"/>
  </p:sldIdLst>
  <p:sldSz cx="9144000" cy="6858000" type="screen4x3"/>
  <p:notesSz cx="6797675" cy="99314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24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505F65-A572-4325-90B9-DAAA4F6D5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207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C98D6F-1FD9-4B37-87EC-A6EED7550A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569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75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41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45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43B3EA9-595F-4AE7-AD4A-48825EDCC366}" type="slidenum">
              <a:rPr lang="zh-TW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5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6564" name="投影片編號版面配置區 3"/>
          <p:cNvSpPr txBox="1">
            <a:spLocks noGrp="1"/>
          </p:cNvSpPr>
          <p:nvPr/>
        </p:nvSpPr>
        <p:spPr bwMode="auto">
          <a:xfrm>
            <a:off x="3849688" y="9432925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F9632FC-766D-497D-BBDE-103DE7361BB6}" type="slidenum">
              <a:rPr lang="zh-TW" altLang="en-US" sz="1200"/>
              <a:pPr algn="r" eaLnBrk="1" hangingPunct="1"/>
              <a:t>20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5867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E983-6947-4F3A-9779-8124B123972B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EACD-A216-4969-BADC-5DBC05EFC9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2541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4C53-E81B-4348-BFA0-47552359738D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51F3-B13A-41FC-8231-8C58C98D1E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5899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5AE6B-FE26-4B7E-A935-9F51DB477D4E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2037-6AEF-42AA-BA01-A907F014F0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799466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1" y="13918"/>
            <a:ext cx="9143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272142" y="324683"/>
            <a:ext cx="8599714" cy="6208634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5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459E-23FA-4526-A9C6-C84F9B681373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42F6-6713-48B8-A431-15509B45ED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7828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09A7C-3E27-4A07-B6AD-D701DCD8A912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6963-9103-47F7-A68D-6FD6B0AB32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2609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B8A7-22A4-4795-B05B-A56EC45C3666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5D59-0840-451B-BF43-D30935762D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01140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54D9-1B5E-4365-B17C-51DEDABB1FEC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6658-10DD-4C37-9659-BD81C513C2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2919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476B-E1FD-407C-BD0A-206B72D3A5F5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BB85-9C2E-4DF5-B157-2EAB49C200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446761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A2D91-0FF1-4DA7-A1F8-AC77556DDA7C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765A-773C-4D14-BC27-718AA12BAE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70510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5B37-CF45-460A-A469-E9AF9E847377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1337-8EE7-4934-AD0F-D0AF369533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8251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BFBBF-CB46-4472-958A-03639307F752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2D79-F72E-4150-A4BA-A6041A5C21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8186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0" lang="zh-TW" altLang="zh-TW">
                <a:latin typeface="Arial" charset="0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F5BA316-B4CE-49C2-B984-4F6254C641F3}" type="datetime1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DF41B78-F1DD-498F-94DB-5A8AFA9973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5" r:id="rId12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28023;&#20291;&#22283;&#23567;/&#24515;&#27231;&#37325;&#30340;&#23567;&#23401;%20-%20YouTube7.flv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hyperlink" Target="https://youtu.be/9-VkbFe2U3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5%8A%A8%E5%8A%9B%E7%B3%BB%E7%BB%9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28023;&#20291;&#22283;&#23567;/&#34676;&#34678;&#25928;&#25033;-&#20445;&#38570;&#24291;&#21578;.mp4" TargetMode="External"/><Relationship Id="rId4" Type="http://schemas.openxmlformats.org/officeDocument/2006/relationships/hyperlink" Target="http://zh.wikipedia.org/wiki/%E5%88%9D%E5%A7%8B%E6%A2%9D%E4%BB%B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b.watch/1i6gt-XHU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8023;&#20291;&#22283;&#23567;/&#12304;&#20154;&#29983;&#21746;&#29702;&#12305;&#25918;&#19979;&#25163;&#27231;&#21543;&#65281;&#22810;&#38506;&#19968;&#29983;&#25152;&#24859;&#30340;&#20154;.mp4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BA6ABFC-C048-4730-9927-4B11646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3" y="1023593"/>
            <a:ext cx="7407238" cy="4030959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3005879" y="4675129"/>
            <a:ext cx="3334741" cy="954107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彰化縣政府 教育處</a:t>
            </a: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黃懷萱 課程督學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185738" y="1041297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934" y="1041297"/>
            <a:ext cx="1604631" cy="17995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66876A3-0D03-4F63-BC67-DE5A8842C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8523" y="756749"/>
            <a:ext cx="2286998" cy="26995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1212F4AD-4887-4879-AC36-7B7A2E164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33563"/>
            <a:ext cx="3456384" cy="24756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89" y="4514808"/>
            <a:ext cx="2574390" cy="1222217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=""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7745122" y="1365729"/>
            <a:ext cx="592495" cy="59249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=""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8247888" y="1538986"/>
            <a:ext cx="287986" cy="287986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=""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7">
            <a:off x="759839" y="3719030"/>
            <a:ext cx="486000" cy="513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=""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7">
            <a:off x="711896" y="4035045"/>
            <a:ext cx="287986" cy="287986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=""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733526" y="1280618"/>
            <a:ext cx="432000" cy="432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=""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608127" y="1445821"/>
            <a:ext cx="287986" cy="287986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=""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7">
            <a:off x="3414810" y="5129579"/>
            <a:ext cx="432000" cy="432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=""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7">
            <a:off x="3679840" y="5108391"/>
            <a:ext cx="287986" cy="287986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09240" y="2978709"/>
            <a:ext cx="4547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聽你聽我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-</a:t>
            </a:r>
            <a:br>
              <a:rPr lang="en-US" altLang="zh-TW" sz="36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傳送彼此的心靈密碼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BFEC3CC4-9878-4D64-8DD3-EE9D16FA5E3A}" type="slidenum">
              <a:rPr kumimoji="0" lang="en-US" altLang="zh-TW" smtClean="0"/>
              <a:pPr eaLnBrk="1" hangingPunct="1">
                <a:defRPr/>
              </a:pPr>
              <a:t>10</a:t>
            </a:fld>
            <a:endParaRPr kumimoji="0"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2571750" y="768350"/>
            <a:ext cx="6215063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zh-TW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父母的有效期限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 eaLnBrk="1" hangingPunct="1">
              <a:defRPr/>
            </a:pP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>
                <a:latin typeface="標楷體" pitchFamily="65" charset="-120"/>
                <a:ea typeface="標楷體" pitchFamily="65" charset="-120"/>
              </a:rPr>
            </a:b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 eaLnBrk="1" hangingPunct="1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1588" y="4075113"/>
            <a:ext cx="6357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教育不是以自己的方便為主</a:t>
            </a:r>
            <a:r>
              <a:rPr lang="en-US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3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1588" y="3251200"/>
            <a:ext cx="36099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吹牛請打草稿</a:t>
            </a:r>
            <a:endParaRPr lang="en-US" altLang="zh-TW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43175" y="2419350"/>
            <a:ext cx="53578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不變的規矩 </a:t>
            </a:r>
            <a:r>
              <a:rPr lang="en-US" altLang="zh-TW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hlinkClick r:id="rId2" action="ppaction://hlinkfile"/>
              </a:rPr>
              <a:t>安全的牆</a:t>
            </a:r>
            <a:endParaRPr lang="en-US" altLang="zh-TW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71750" y="1587500"/>
            <a:ext cx="4071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物極必反</a:t>
            </a:r>
            <a:endParaRPr lang="en-US" altLang="zh-TW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3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8545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33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206418-FC6F-4BF2-81A8-4288FD4B5681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8160A381-B16B-4446-98D6-79C11ABDD417}" type="slidenum">
              <a:rPr kumimoji="0" lang="en-US" altLang="zh-TW" smtClean="0"/>
              <a:pPr eaLnBrk="1" hangingPunct="1">
                <a:defRPr/>
              </a:pPr>
              <a:t>11</a:t>
            </a:fld>
            <a:endParaRPr kumimoji="0"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2627313" y="620713"/>
            <a:ext cx="628650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爸媽是一輩子的功課</a:t>
            </a:r>
            <a:endParaRPr lang="en-US" altLang="zh-TW" sz="3600" kern="0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除了孩子，你還剩下什麼</a:t>
            </a:r>
            <a:r>
              <a:rPr lang="en-US" altLang="zh-TW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孩子聽話，是因為</a:t>
            </a:r>
            <a:r>
              <a:rPr lang="en-US" altLang="zh-TW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“</a:t>
            </a:r>
            <a:r>
              <a:rPr lang="zh-TW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怕</a:t>
            </a:r>
            <a:r>
              <a:rPr lang="en-US" altLang="zh-TW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”?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 還是是因為</a:t>
            </a:r>
            <a:r>
              <a:rPr lang="en-US" altLang="zh-TW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“</a:t>
            </a:r>
            <a:r>
              <a:rPr lang="zh-TW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懂</a:t>
            </a:r>
            <a:r>
              <a:rPr lang="en-US" altLang="zh-TW" sz="36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家中有聖誕老公公嗎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換</a:t>
            </a:r>
            <a:r>
              <a:rPr lang="zh-TW" altLang="en-US" sz="6000" dirty="0"/>
              <a:t>位</a:t>
            </a:r>
            <a:r>
              <a:rPr lang="zh-TW" altLang="en-US" dirty="0"/>
              <a:t>思考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953B34-D348-4820-81CF-5C095A3875D3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1A0E7-A0A5-4388-978E-96058205B62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95952"/>
            <a:ext cx="6768752" cy="450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別在無意中傷害孩子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我們跟孩子講話的時候，眼睛要看著他，而不是一面洗菜，一面跟他講話，連看都不看他一眼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無謂的比較，削弱自信。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在孩子心中種下「內在天平」</a:t>
            </a:r>
          </a:p>
          <a:p>
            <a:pPr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比馬龍效應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6D8356-06ED-417E-A036-D81A5671169A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DE5EC9BA-52E1-4E67-933D-DE11763078EF}" type="slidenum">
              <a:rPr kumimoji="0" lang="en-US" altLang="zh-TW" smtClean="0"/>
              <a:pPr eaLnBrk="1" hangingPunct="1">
                <a:defRPr/>
              </a:pPr>
              <a:t>13</a:t>
            </a:fld>
            <a:endParaRPr kumimoji="0" lang="en-US" altLang="zh-TW"/>
          </a:p>
        </p:txBody>
      </p:sp>
      <p:pic>
        <p:nvPicPr>
          <p:cNvPr id="5632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37063"/>
            <a:ext cx="207803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9204">
            <a:off x="4751388" y="307975"/>
            <a:ext cx="17748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蝴蝶效應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蝴蝶效應是指在一個</a:t>
            </a:r>
            <a:r>
              <a:rPr lang="zh-HK" altLang="zh-TW" dirty="0">
                <a:latin typeface="標楷體" pitchFamily="65" charset="-120"/>
                <a:ea typeface="標楷體" pitchFamily="65" charset="-120"/>
                <a:hlinkClick r:id="rId3" action="ppaction://hlinkfile" tooltip="動力系統"/>
              </a:rPr>
              <a:t>動力系統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中，</a:t>
            </a:r>
            <a:r>
              <a:rPr lang="zh-HK" altLang="zh-TW" dirty="0">
                <a:latin typeface="標楷體" pitchFamily="65" charset="-120"/>
                <a:ea typeface="標楷體" pitchFamily="65" charset="-120"/>
                <a:hlinkClick r:id="rId4" action="ppaction://hlinkfile" tooltip="初始條件"/>
              </a:rPr>
              <a:t>初始條件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下微小的變化能帶動整個系統的長期的巨大的連鎖反應。</a:t>
            </a:r>
            <a:endParaRPr lang="en-US" altLang="zh-HK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一位氣象科學專家愛德華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羅倫茲曾提出一個所謂「蝴蝶效應」的理論；一隻蝴蝶遠在巴西不經意地振動一下翅膀，便可能造成美國德州一場龍捲風。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5" action="ppaction://hlinkfile"/>
              </a:rPr>
              <a:t>影片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6D8356-06ED-417E-A036-D81A5671169A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1C28094B-A9DA-4C39-AF44-1FC7746387A6}" type="slidenum">
              <a:rPr kumimoji="0" lang="en-US" altLang="zh-TW" smtClean="0"/>
              <a:pPr eaLnBrk="1" hangingPunct="1">
                <a:defRPr/>
              </a:pPr>
              <a:t>14</a:t>
            </a:fld>
            <a:endParaRPr kumimoji="0"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908050"/>
            <a:ext cx="6911975" cy="12223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及時的肯定與鼓勵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~</a:t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做個</a:t>
            </a:r>
            <a:r>
              <a:rPr lang="en-US" altLang="zh-TW" sz="4000" dirty="0"/>
              <a:t>『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  <a:hlinkClick r:id="rId3"/>
              </a:rPr>
              <a:t>肯定句</a:t>
            </a:r>
            <a:r>
              <a:rPr lang="en-US" altLang="zh-TW" sz="4000" dirty="0"/>
              <a:t>』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父母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420938"/>
            <a:ext cx="6696075" cy="34559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你的孩子有哪些能力和優點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從「外控」到「內控」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能力及責任的展現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313" y="533400"/>
            <a:ext cx="6400800" cy="12192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家長的視野，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決定了孩子的夢想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52688" y="1990725"/>
            <a:ext cx="6400800" cy="44958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Anyone can see the seeds in an apple</a:t>
            </a:r>
            <a:r>
              <a:rPr lang="zh-TW" altLang="en-US" dirty="0"/>
              <a:t>，</a:t>
            </a:r>
            <a:r>
              <a:rPr lang="en-US" altLang="zh-TW" dirty="0"/>
              <a:t>but</a:t>
            </a:r>
            <a:r>
              <a:rPr lang="zh-TW" altLang="en-US" dirty="0"/>
              <a:t> </a:t>
            </a:r>
            <a:r>
              <a:rPr lang="en-US" altLang="zh-TW" dirty="0"/>
              <a:t>teachers</a:t>
            </a:r>
            <a:r>
              <a:rPr lang="zh-TW" altLang="en-US" dirty="0"/>
              <a:t> </a:t>
            </a:r>
            <a:r>
              <a:rPr lang="en-US" altLang="zh-TW" dirty="0"/>
              <a:t>can</a:t>
            </a:r>
            <a:r>
              <a:rPr lang="zh-TW" altLang="en-US" dirty="0"/>
              <a:t> </a:t>
            </a:r>
            <a:r>
              <a:rPr lang="en-US" altLang="zh-TW" dirty="0"/>
              <a:t>see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apples in a seed.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953B34-D348-4820-81CF-5C095A3875D3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DFA2-1CF8-428E-AC8D-A943094D13B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608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953B34-D348-4820-81CF-5C095A3875D3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CA01-EB95-49F1-83C3-D19B37B7E55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451225" y="538163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6000" kern="0" dirty="0"/>
              <a:t>謝智謀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r>
              <a:rPr lang="zh-TW" altLang="en-US" kern="0" dirty="0"/>
              <a:t>           小謀老師</a:t>
            </a:r>
          </a:p>
        </p:txBody>
      </p:sp>
      <p:pic>
        <p:nvPicPr>
          <p:cNvPr id="62470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2276872"/>
            <a:ext cx="2736850" cy="34464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2420888"/>
            <a:ext cx="3508375" cy="350837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953B34-D348-4820-81CF-5C095A3875D3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8892-7019-4735-B719-F2467650692E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400800" cy="1219200"/>
          </a:xfrm>
        </p:spPr>
        <p:txBody>
          <a:bodyPr/>
          <a:lstStyle/>
          <a:p>
            <a:pPr>
              <a:defRPr/>
            </a:pPr>
            <a:r>
              <a:rPr lang="zh-TW" altLang="en-US" sz="6000" dirty="0"/>
              <a:t>余懷瑾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仙女老師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1225" y="538163"/>
            <a:ext cx="6400800" cy="1219200"/>
          </a:xfrm>
        </p:spPr>
        <p:txBody>
          <a:bodyPr/>
          <a:lstStyle/>
          <a:p>
            <a:pPr>
              <a:defRPr/>
            </a:pPr>
            <a:r>
              <a:rPr lang="zh-TW" altLang="en-US" sz="6000" dirty="0"/>
              <a:t>李崇建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老師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402FA5-1027-4340-A3EB-D634E6FAA60B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CB225-A67F-45CC-AE50-E08DC6338924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64517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3871913"/>
            <a:ext cx="1997075" cy="2540000"/>
          </a:xfrm>
        </p:spPr>
      </p:pic>
      <p:pic>
        <p:nvPicPr>
          <p:cNvPr id="64518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56038"/>
            <a:ext cx="19478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878263"/>
            <a:ext cx="18161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487363"/>
            <a:ext cx="292576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62163"/>
            <a:ext cx="25606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SubTitle_1"/>
          <p:cNvSpPr/>
          <p:nvPr>
            <p:custDataLst>
              <p:tags r:id="rId1"/>
            </p:custDataLst>
          </p:nvPr>
        </p:nvSpPr>
        <p:spPr>
          <a:xfrm>
            <a:off x="2781783" y="3645447"/>
            <a:ext cx="1676927" cy="651855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81000" tIns="432000" rIns="81000" bIns="0" anchor="ctr">
            <a:normAutofit/>
          </a:bodyPr>
          <a:lstStyle/>
          <a:p>
            <a:pPr algn="ctr">
              <a:defRPr/>
            </a:pPr>
            <a:endParaRPr lang="da-DK" altLang="zh-CN" sz="1200" b="1" dirty="0">
              <a:solidFill>
                <a:srgbClr val="FFFFF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952BC53-5065-4612-A8ED-24B5D0B9B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1" y="-27384"/>
            <a:ext cx="2143125" cy="2143125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903FA810-7526-4E11-94AB-F887F599C2F2}"/>
              </a:ext>
            </a:extLst>
          </p:cNvPr>
          <p:cNvGrpSpPr/>
          <p:nvPr/>
        </p:nvGrpSpPr>
        <p:grpSpPr>
          <a:xfrm>
            <a:off x="356738" y="1730965"/>
            <a:ext cx="2954655" cy="2773616"/>
            <a:chOff x="465217" y="382137"/>
            <a:chExt cx="2954655" cy="2773616"/>
          </a:xfrm>
        </p:grpSpPr>
        <p:pic>
          <p:nvPicPr>
            <p:cNvPr id="21" name="圖片 20">
              <a:extLst>
                <a:ext uri="{FF2B5EF4-FFF2-40B4-BE49-F238E27FC236}">
                  <a16:creationId xmlns="" xmlns:a16="http://schemas.microsoft.com/office/drawing/2014/main" id="{D6E2C00E-F2D0-4DBC-BAC9-D07C316D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44" b="91779" l="4125" r="95125">
                          <a14:foregroundMark x1="16750" y1="8221" x2="17250" y2="44128"/>
                          <a14:foregroundMark x1="9000" y1="19966" x2="25750" y2="19966"/>
                          <a14:foregroundMark x1="25750" y1="19966" x2="31750" y2="19631"/>
                          <a14:foregroundMark x1="21750" y1="11577" x2="22750" y2="41107"/>
                          <a14:foregroundMark x1="13750" y1="27685" x2="15000" y2="40268"/>
                          <a14:foregroundMark x1="17250" y1="26174" x2="14375" y2="39597"/>
                          <a14:foregroundMark x1="5000" y1="21477" x2="5500" y2="30872"/>
                          <a14:foregroundMark x1="25000" y1="26510" x2="24750" y2="37584"/>
                          <a14:foregroundMark x1="50875" y1="8893" x2="50625" y2="43456"/>
                          <a14:foregroundMark x1="50625" y1="43456" x2="50375" y2="43456"/>
                          <a14:foregroundMark x1="37000" y1="25000" x2="63750" y2="26174"/>
                          <a14:foregroundMark x1="14625" y1="12416" x2="17250" y2="25839"/>
                          <a14:foregroundMark x1="18375" y1="56879" x2="16625" y2="91946"/>
                          <a14:foregroundMark x1="16625" y1="91946" x2="17250" y2="92114"/>
                          <a14:foregroundMark x1="4125" y1="71812" x2="4125" y2="71812"/>
                          <a14:foregroundMark x1="52125" y1="6711" x2="52125" y2="6711"/>
                          <a14:foregroundMark x1="13000" y1="59899" x2="23250" y2="71812"/>
                          <a14:foregroundMark x1="23250" y1="71812" x2="25500" y2="78356"/>
                          <a14:foregroundMark x1="25500" y1="78356" x2="25500" y2="78356"/>
                          <a14:foregroundMark x1="13250" y1="58725" x2="8625" y2="75671"/>
                          <a14:foregroundMark x1="8625" y1="75671" x2="19250" y2="83557"/>
                          <a14:foregroundMark x1="19250" y1="83557" x2="27875" y2="71141"/>
                          <a14:foregroundMark x1="27875" y1="71141" x2="20125" y2="57886"/>
                          <a14:foregroundMark x1="20125" y1="57886" x2="14125" y2="59060"/>
                          <a14:foregroundMark x1="27750" y1="61409" x2="29000" y2="77349"/>
                          <a14:foregroundMark x1="29000" y1="77349" x2="23875" y2="89430"/>
                          <a14:foregroundMark x1="21750" y1="62584" x2="24375" y2="74497"/>
                          <a14:foregroundMark x1="10750" y1="62919" x2="17000" y2="70638"/>
                          <a14:foregroundMark x1="14125" y1="61745" x2="11500" y2="75503"/>
                          <a14:foregroundMark x1="17250" y1="62081" x2="10375" y2="69128"/>
                          <a14:foregroundMark x1="80625" y1="14597" x2="82000" y2="31544"/>
                          <a14:foregroundMark x1="82000" y1="31544" x2="82375" y2="17282"/>
                          <a14:foregroundMark x1="9000" y1="60570" x2="7500" y2="77852"/>
                          <a14:foregroundMark x1="7500" y1="77852" x2="13000" y2="87416"/>
                          <a14:foregroundMark x1="88000" y1="10403" x2="74125" y2="39597"/>
                          <a14:foregroundMark x1="89750" y1="13926" x2="91125" y2="36074"/>
                          <a14:foregroundMark x1="72875" y1="18960" x2="88000" y2="17282"/>
                          <a14:foregroundMark x1="95125" y1="24664" x2="95125" y2="28859"/>
                          <a14:foregroundMark x1="17000" y1="26174" x2="20375" y2="38423"/>
                          <a14:foregroundMark x1="42375" y1="17785" x2="57000" y2="18960"/>
                          <a14:foregroundMark x1="46875" y1="11913" x2="46625" y2="30872"/>
                          <a14:foregroundMark x1="55750" y1="10906" x2="50000" y2="42282"/>
                          <a14:foregroundMark x1="50625" y1="56040" x2="48250" y2="74329"/>
                          <a14:foregroundMark x1="48250" y1="74329" x2="49625" y2="90772"/>
                          <a14:foregroundMark x1="49625" y1="90772" x2="51500" y2="88926"/>
                          <a14:foregroundMark x1="42875" y1="67114" x2="56000" y2="65940"/>
                          <a14:foregroundMark x1="56000" y1="65940" x2="60125" y2="65940"/>
                          <a14:foregroundMark x1="42625" y1="63255" x2="57750" y2="65604"/>
                          <a14:foregroundMark x1="55750" y1="58054" x2="53250" y2="72819"/>
                          <a14:foregroundMark x1="38875" y1="25839" x2="46375" y2="39933"/>
                          <a14:foregroundMark x1="46375" y1="39933" x2="58875" y2="38423"/>
                          <a14:foregroundMark x1="58875" y1="38423" x2="62875" y2="27685"/>
                          <a14:foregroundMark x1="82875" y1="57886" x2="79625" y2="73658"/>
                          <a14:foregroundMark x1="79625" y1="73658" x2="79750" y2="89094"/>
                          <a14:foregroundMark x1="71750" y1="67617" x2="88875" y2="64933"/>
                          <a14:foregroundMark x1="85750" y1="58389" x2="85375" y2="75168"/>
                          <a14:foregroundMark x1="85375" y1="75168" x2="89500" y2="87416"/>
                          <a14:foregroundMark x1="38375" y1="23490" x2="49250" y2="16946"/>
                          <a14:foregroundMark x1="49250" y1="16946" x2="60250" y2="23490"/>
                          <a14:foregroundMark x1="60250" y1="23490" x2="60375" y2="24664"/>
                          <a14:foregroundMark x1="40625" y1="19295" x2="51250" y2="11074"/>
                          <a14:foregroundMark x1="51250" y1="11074" x2="62000" y2="19295"/>
                          <a14:foregroundMark x1="62000" y1="19295" x2="63000" y2="219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82137"/>
              <a:ext cx="2855373" cy="2127253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="" xmlns:a16="http://schemas.microsoft.com/office/drawing/2014/main" id="{43FF1084-810B-456C-B25A-4A83DF8B1885}"/>
                </a:ext>
              </a:extLst>
            </p:cNvPr>
            <p:cNvSpPr txBox="1"/>
            <p:nvPr/>
          </p:nvSpPr>
          <p:spPr>
            <a:xfrm>
              <a:off x="465217" y="2232423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5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認識情緒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772B411F-A526-4F22-BA78-7D5BEBF81F8F}"/>
              </a:ext>
            </a:extLst>
          </p:cNvPr>
          <p:cNvGrpSpPr/>
          <p:nvPr/>
        </p:nvGrpSpPr>
        <p:grpSpPr>
          <a:xfrm>
            <a:off x="3398962" y="44469"/>
            <a:ext cx="5735514" cy="3931864"/>
            <a:chOff x="3398962" y="44469"/>
            <a:chExt cx="5735514" cy="3931864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8745BB3C-CA29-4F24-9262-7DF8442F7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962" y="890590"/>
              <a:ext cx="2143125" cy="2143125"/>
            </a:xfrm>
            <a:prstGeom prst="rect">
              <a:avLst/>
            </a:prstGeom>
          </p:spPr>
        </p:pic>
        <p:grpSp>
          <p:nvGrpSpPr>
            <p:cNvPr id="2" name="群組 1">
              <a:extLst>
                <a:ext uri="{FF2B5EF4-FFF2-40B4-BE49-F238E27FC236}">
                  <a16:creationId xmlns="" xmlns:a16="http://schemas.microsoft.com/office/drawing/2014/main" id="{1146110F-6C2D-427C-8D87-73D7A27B8003}"/>
                </a:ext>
              </a:extLst>
            </p:cNvPr>
            <p:cNvGrpSpPr/>
            <p:nvPr/>
          </p:nvGrpSpPr>
          <p:grpSpPr>
            <a:xfrm>
              <a:off x="5305857" y="44469"/>
              <a:ext cx="3828619" cy="3931864"/>
              <a:chOff x="3400176" y="638663"/>
              <a:chExt cx="3828619" cy="3931864"/>
            </a:xfrm>
          </p:grpSpPr>
          <p:sp>
            <p:nvSpPr>
              <p:cNvPr id="23" name="標題 7">
                <a:extLst>
                  <a:ext uri="{FF2B5EF4-FFF2-40B4-BE49-F238E27FC236}">
                    <a16:creationId xmlns="" xmlns:a16="http://schemas.microsoft.com/office/drawing/2014/main" id="{4C688FE7-2EA1-49FC-BC44-3182D40C92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00176" y="1484784"/>
                <a:ext cx="3405437" cy="3068166"/>
              </a:xfrm>
              <a:prstGeom prst="rect">
                <a:avLst/>
              </a:prstGeom>
              <a:solidFill>
                <a:srgbClr val="00B0F0">
                  <a:alpha val="78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6000" kern="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定</a:t>
                </a:r>
                <a:r>
                  <a:rPr lang="zh-TW" altLang="en-US" sz="8800" kern="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位</a:t>
                </a:r>
                <a:endParaRPr lang="en-US" altLang="zh-TW" sz="8800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7200" kern="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</a:t>
                </a:r>
                <a:r>
                  <a:rPr lang="zh-TW" altLang="en-US" sz="6000" kern="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定</a:t>
                </a:r>
                <a:r>
                  <a:rPr lang="zh-TW" altLang="en-US" sz="8000" b="1" kern="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向</a:t>
                </a:r>
              </a:p>
            </p:txBody>
          </p:sp>
          <p:pic>
            <p:nvPicPr>
              <p:cNvPr id="24" name="Picture 4" descr="方向箭头矢量素材下载(图片ID:85369)_-其他-矢量素材_ 集图网JITUWANG.COM">
                <a:extLst>
                  <a:ext uri="{FF2B5EF4-FFF2-40B4-BE49-F238E27FC236}">
                    <a16:creationId xmlns="" xmlns:a16="http://schemas.microsoft.com/office/drawing/2014/main" id="{BD4465CF-256D-4627-8E7B-BE1EAE718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176" y="3014529"/>
                <a:ext cx="1410947" cy="1555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如何為IoT應用選擇最佳定位技術？ - 電子技術設計">
                <a:extLst>
                  <a:ext uri="{FF2B5EF4-FFF2-40B4-BE49-F238E27FC236}">
                    <a16:creationId xmlns="" xmlns:a16="http://schemas.microsoft.com/office/drawing/2014/main" id="{8F6A2862-8050-4EC7-8EF3-A2927575FA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533" b="91051" l="9961" r="89844">
                            <a14:foregroundMark x1="47070" y1="8533" x2="54785" y2="8949"/>
                            <a14:foregroundMark x1="45313" y1="8637" x2="37695" y2="10822"/>
                            <a14:foregroundMark x1="37695" y1="10822" x2="28613" y2="19043"/>
                            <a14:foregroundMark x1="50293" y1="91051" x2="50293" y2="91051"/>
                            <a14:foregroundMark x1="29102" y1="18106" x2="23145" y2="31530"/>
                            <a14:foregroundMark x1="23145" y1="31530" x2="21777" y2="40166"/>
                            <a14:foregroundMark x1="29980" y1="16649" x2="23633" y2="29240"/>
                            <a14:foregroundMark x1="35645" y1="12175" x2="29688" y2="19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38663"/>
                <a:ext cx="2512779" cy="2358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01F646CD-7D2D-4F38-9711-BA015FC79D50}"/>
              </a:ext>
            </a:extLst>
          </p:cNvPr>
          <p:cNvGrpSpPr/>
          <p:nvPr/>
        </p:nvGrpSpPr>
        <p:grpSpPr>
          <a:xfrm>
            <a:off x="238259" y="4814267"/>
            <a:ext cx="8366189" cy="2143125"/>
            <a:chOff x="518379" y="4805709"/>
            <a:chExt cx="8366189" cy="2143125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2CC0603D-9847-4BC1-B0DE-9A312018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79" y="4805709"/>
              <a:ext cx="2143125" cy="2143125"/>
            </a:xfrm>
            <a:prstGeom prst="rect">
              <a:avLst/>
            </a:prstGeom>
          </p:spPr>
        </p:pic>
        <p:sp>
          <p:nvSpPr>
            <p:cNvPr id="27" name="標題 7">
              <a:extLst>
                <a:ext uri="{FF2B5EF4-FFF2-40B4-BE49-F238E27FC236}">
                  <a16:creationId xmlns="" xmlns:a16="http://schemas.microsoft.com/office/drawing/2014/main" id="{06ED9730-D3DA-4D05-820B-EE53133CE0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83768" y="5292099"/>
              <a:ext cx="6400800" cy="1219200"/>
            </a:xfrm>
            <a:prstGeom prst="rect">
              <a:avLst/>
            </a:prstGeom>
            <a:solidFill>
              <a:srgbClr val="92D050">
                <a:alpha val="61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zh-TW" altLang="en-US" sz="6600" kern="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</a:t>
              </a:r>
              <a:r>
                <a:rPr lang="en-US" altLang="zh-TW" sz="6600" kern="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6600" kern="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放任</a:t>
              </a:r>
              <a:r>
                <a:rPr lang="en-US" altLang="zh-TW" sz="6600" kern="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..</a:t>
              </a:r>
              <a:r>
                <a:rPr lang="zh-TW" altLang="en-US" sz="2800" kern="0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一線間</a:t>
              </a:r>
              <a:endParaRPr lang="zh-TW" altLang="en-US" kern="0" dirty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188907553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980728"/>
            <a:ext cx="5391150" cy="5391150"/>
          </a:xfrm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70104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a typeface="標楷體" pitchFamily="65" charset="-120"/>
              </a:rPr>
              <a:t>冰山的隱喻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ACB32B5-9CE8-48D4-ABD3-C2E54616F3DD}"/>
              </a:ext>
            </a:extLst>
          </p:cNvPr>
          <p:cNvSpPr/>
          <p:nvPr/>
        </p:nvSpPr>
        <p:spPr>
          <a:xfrm>
            <a:off x="185738" y="1041297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ïṧḻïḑé">
            <a:extLst>
              <a:ext uri="{FF2B5EF4-FFF2-40B4-BE49-F238E27FC236}">
                <a16:creationId xmlns="" xmlns:a16="http://schemas.microsoft.com/office/drawing/2014/main" id="{1FC15D86-8F92-424E-BFB8-5FCA6328E06F}"/>
              </a:ext>
            </a:extLst>
          </p:cNvPr>
          <p:cNvGrpSpPr/>
          <p:nvPr/>
        </p:nvGrpSpPr>
        <p:grpSpPr>
          <a:xfrm>
            <a:off x="4050436" y="1294465"/>
            <a:ext cx="1782000" cy="1853840"/>
            <a:chOff x="914400" y="1205246"/>
            <a:chExt cx="2376000" cy="2471787"/>
          </a:xfrm>
        </p:grpSpPr>
        <p:sp>
          <p:nvSpPr>
            <p:cNvPr id="15" name="ïṧ1ïďé">
              <a:extLst>
                <a:ext uri="{FF2B5EF4-FFF2-40B4-BE49-F238E27FC236}">
                  <a16:creationId xmlns="" xmlns:a16="http://schemas.microsoft.com/office/drawing/2014/main" id="{1ACAAE1A-A3F2-41E3-8F28-59D6CAB922F9}"/>
                </a:ext>
              </a:extLst>
            </p:cNvPr>
            <p:cNvSpPr/>
            <p:nvPr/>
          </p:nvSpPr>
          <p:spPr bwMode="auto">
            <a:xfrm>
              <a:off x="914400" y="1205246"/>
              <a:ext cx="2376000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íṣlíḋé">
              <a:extLst>
                <a:ext uri="{FF2B5EF4-FFF2-40B4-BE49-F238E27FC236}">
                  <a16:creationId xmlns="" xmlns:a16="http://schemas.microsoft.com/office/drawing/2014/main" id="{6F702DE1-20B8-4D9C-B99C-9DCD7629F79B}"/>
                </a:ext>
              </a:extLst>
            </p:cNvPr>
            <p:cNvSpPr/>
            <p:nvPr/>
          </p:nvSpPr>
          <p:spPr bwMode="auto">
            <a:xfrm>
              <a:off x="1043692" y="1384155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ïş1ïḋê">
              <a:extLst>
                <a:ext uri="{FF2B5EF4-FFF2-40B4-BE49-F238E27FC236}">
                  <a16:creationId xmlns="" xmlns:a16="http://schemas.microsoft.com/office/drawing/2014/main" id="{BE5600D3-B771-45F5-902C-10CA9F73201C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一</a:t>
              </a:r>
            </a:p>
          </p:txBody>
        </p:sp>
        <p:sp>
          <p:nvSpPr>
            <p:cNvPr id="18" name="îšļïḑé">
              <a:extLst>
                <a:ext uri="{FF2B5EF4-FFF2-40B4-BE49-F238E27FC236}">
                  <a16:creationId xmlns="" xmlns:a16="http://schemas.microsoft.com/office/drawing/2014/main" id="{6161178F-4440-42AB-BBD0-B492A4A61FB7}"/>
                </a:ext>
              </a:extLst>
            </p:cNvPr>
            <p:cNvSpPr/>
            <p:nvPr/>
          </p:nvSpPr>
          <p:spPr bwMode="auto">
            <a:xfrm>
              <a:off x="1111737" y="1824942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TW" altLang="en-US" sz="4400" dirty="0">
                  <a:solidFill>
                    <a:srgbClr val="00B0F0"/>
                  </a:solidFill>
                  <a:latin typeface="新細明體" panose="02020500000000000000" pitchFamily="18" charset="-120"/>
                  <a:cs typeface="+mn-ea"/>
                  <a:sym typeface="微软雅黑" panose="020B0503020204020204" pitchFamily="34" charset="-122"/>
                </a:rPr>
                <a:t>課業</a:t>
              </a:r>
              <a:endParaRPr lang="en-US" altLang="zh-CN" sz="4400" dirty="0">
                <a:solidFill>
                  <a:srgbClr val="00B0F0"/>
                </a:solidFill>
                <a:latin typeface="新細明體" panose="02020500000000000000" pitchFamily="18" charset="-120"/>
              </a:endParaRPr>
            </a:p>
          </p:txBody>
        </p:sp>
      </p:grpSp>
      <p:grpSp>
        <p:nvGrpSpPr>
          <p:cNvPr id="20" name="ïṧḻïḑé">
            <a:extLst>
              <a:ext uri="{FF2B5EF4-FFF2-40B4-BE49-F238E27FC236}">
                <a16:creationId xmlns="" xmlns:a16="http://schemas.microsoft.com/office/drawing/2014/main" id="{2EC1C23F-1EBF-450F-B6D7-0D0254D0D239}"/>
              </a:ext>
            </a:extLst>
          </p:cNvPr>
          <p:cNvGrpSpPr/>
          <p:nvPr/>
        </p:nvGrpSpPr>
        <p:grpSpPr>
          <a:xfrm>
            <a:off x="6071311" y="1311727"/>
            <a:ext cx="1776989" cy="1853840"/>
            <a:chOff x="914400" y="1205246"/>
            <a:chExt cx="2369319" cy="2471787"/>
          </a:xfrm>
        </p:grpSpPr>
        <p:sp>
          <p:nvSpPr>
            <p:cNvPr id="21" name="ïṧ1ïďé">
              <a:extLst>
                <a:ext uri="{FF2B5EF4-FFF2-40B4-BE49-F238E27FC236}">
                  <a16:creationId xmlns="" xmlns:a16="http://schemas.microsoft.com/office/drawing/2014/main" id="{6F4C95CD-2000-4AF0-BC5A-27F36EA4DBB3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íṣlíḋé">
              <a:extLst>
                <a:ext uri="{FF2B5EF4-FFF2-40B4-BE49-F238E27FC236}">
                  <a16:creationId xmlns="" xmlns:a16="http://schemas.microsoft.com/office/drawing/2014/main" id="{182FEBC0-49D2-4AFE-93BF-C3643FAF8552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ïş1ïḋê">
              <a:extLst>
                <a:ext uri="{FF2B5EF4-FFF2-40B4-BE49-F238E27FC236}">
                  <a16:creationId xmlns="" xmlns:a16="http://schemas.microsoft.com/office/drawing/2014/main" id="{C3141EFE-C1E9-41DF-8F7E-05F82F7AAF82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二</a:t>
              </a:r>
            </a:p>
          </p:txBody>
        </p:sp>
        <p:sp>
          <p:nvSpPr>
            <p:cNvPr id="24" name="îšļïḑé">
              <a:extLst>
                <a:ext uri="{FF2B5EF4-FFF2-40B4-BE49-F238E27FC236}">
                  <a16:creationId xmlns="" xmlns:a16="http://schemas.microsoft.com/office/drawing/2014/main" id="{AFF50314-5621-4773-BC86-1D414908994D}"/>
                </a:ext>
              </a:extLst>
            </p:cNvPr>
            <p:cNvSpPr/>
            <p:nvPr/>
          </p:nvSpPr>
          <p:spPr bwMode="auto">
            <a:xfrm>
              <a:off x="1146521" y="1531999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TW" altLang="en-US" sz="3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交友</a:t>
              </a:r>
              <a:r>
                <a:rPr lang="en-US" altLang="zh-TW" sz="3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/</a:t>
              </a:r>
              <a:r>
                <a:rPr lang="zh-TW" altLang="en-US" sz="3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感情</a:t>
              </a:r>
              <a:endParaRPr lang="zh-CN" altLang="en-US" sz="3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ïṧḻïḑé">
            <a:extLst>
              <a:ext uri="{FF2B5EF4-FFF2-40B4-BE49-F238E27FC236}">
                <a16:creationId xmlns="" xmlns:a16="http://schemas.microsoft.com/office/drawing/2014/main" id="{0A877B78-02C8-448C-A5EC-EBFC9426BEB1}"/>
              </a:ext>
            </a:extLst>
          </p:cNvPr>
          <p:cNvGrpSpPr/>
          <p:nvPr/>
        </p:nvGrpSpPr>
        <p:grpSpPr>
          <a:xfrm>
            <a:off x="536889" y="3733429"/>
            <a:ext cx="1776989" cy="1853840"/>
            <a:chOff x="914400" y="1205246"/>
            <a:chExt cx="2369319" cy="2471787"/>
          </a:xfrm>
        </p:grpSpPr>
        <p:sp>
          <p:nvSpPr>
            <p:cNvPr id="26" name="ïṧ1ïďé">
              <a:extLst>
                <a:ext uri="{FF2B5EF4-FFF2-40B4-BE49-F238E27FC236}">
                  <a16:creationId xmlns="" xmlns:a16="http://schemas.microsoft.com/office/drawing/2014/main" id="{38C343FB-C307-4E0D-9CB4-5D67F77A2625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íṣlíḋé">
              <a:extLst>
                <a:ext uri="{FF2B5EF4-FFF2-40B4-BE49-F238E27FC236}">
                  <a16:creationId xmlns="" xmlns:a16="http://schemas.microsoft.com/office/drawing/2014/main" id="{3F1467DE-8F3B-4D02-A665-C4DDF8266482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8" name="ïş1ïḋê">
              <a:extLst>
                <a:ext uri="{FF2B5EF4-FFF2-40B4-BE49-F238E27FC236}">
                  <a16:creationId xmlns="" xmlns:a16="http://schemas.microsoft.com/office/drawing/2014/main" id="{F6357362-CDB3-4FA3-BAF5-CF0D75AFC991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三</a:t>
              </a:r>
            </a:p>
          </p:txBody>
        </p:sp>
        <p:sp>
          <p:nvSpPr>
            <p:cNvPr id="29" name="îšļïḑé">
              <a:extLst>
                <a:ext uri="{FF2B5EF4-FFF2-40B4-BE49-F238E27FC236}">
                  <a16:creationId xmlns="" xmlns:a16="http://schemas.microsoft.com/office/drawing/2014/main" id="{DCA9CB93-B52D-43FC-8ADE-2270A0432A7C}"/>
                </a:ext>
              </a:extLst>
            </p:cNvPr>
            <p:cNvSpPr/>
            <p:nvPr/>
          </p:nvSpPr>
          <p:spPr bwMode="auto">
            <a:xfrm>
              <a:off x="1109972" y="1804257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TW" altLang="en-US" sz="4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說謊</a:t>
              </a:r>
              <a:endParaRPr lang="zh-CN" altLang="en-US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ïṧḻïḑé">
            <a:extLst>
              <a:ext uri="{FF2B5EF4-FFF2-40B4-BE49-F238E27FC236}">
                <a16:creationId xmlns="" xmlns:a16="http://schemas.microsoft.com/office/drawing/2014/main" id="{B4614C60-03B8-4143-B5A2-B7A33C6DDCE8}"/>
              </a:ext>
            </a:extLst>
          </p:cNvPr>
          <p:cNvGrpSpPr/>
          <p:nvPr/>
        </p:nvGrpSpPr>
        <p:grpSpPr>
          <a:xfrm>
            <a:off x="2615794" y="3733429"/>
            <a:ext cx="1776989" cy="1853840"/>
            <a:chOff x="914400" y="1205246"/>
            <a:chExt cx="2369319" cy="2471787"/>
          </a:xfrm>
        </p:grpSpPr>
        <p:sp>
          <p:nvSpPr>
            <p:cNvPr id="31" name="ïṧ1ïďé">
              <a:extLst>
                <a:ext uri="{FF2B5EF4-FFF2-40B4-BE49-F238E27FC236}">
                  <a16:creationId xmlns="" xmlns:a16="http://schemas.microsoft.com/office/drawing/2014/main" id="{902377EF-9B3B-443D-9BAD-CA6D7AB228CE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íṣlíḋé">
              <a:extLst>
                <a:ext uri="{FF2B5EF4-FFF2-40B4-BE49-F238E27FC236}">
                  <a16:creationId xmlns="" xmlns:a16="http://schemas.microsoft.com/office/drawing/2014/main" id="{14DF716F-5093-410E-84BC-78EE9A2B36A0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ïş1ïḋê">
              <a:extLst>
                <a:ext uri="{FF2B5EF4-FFF2-40B4-BE49-F238E27FC236}">
                  <a16:creationId xmlns="" xmlns:a16="http://schemas.microsoft.com/office/drawing/2014/main" id="{92250BE0-DB70-41FD-9052-C6BB2C869C28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四</a:t>
              </a:r>
            </a:p>
          </p:txBody>
        </p:sp>
        <p:sp>
          <p:nvSpPr>
            <p:cNvPr id="34" name="îšļïḑé">
              <a:extLst>
                <a:ext uri="{FF2B5EF4-FFF2-40B4-BE49-F238E27FC236}">
                  <a16:creationId xmlns="" xmlns:a16="http://schemas.microsoft.com/office/drawing/2014/main" id="{2C698CCD-C6B0-415E-BCD5-481550B0C290}"/>
                </a:ext>
              </a:extLst>
            </p:cNvPr>
            <p:cNvSpPr/>
            <p:nvPr/>
          </p:nvSpPr>
          <p:spPr bwMode="auto">
            <a:xfrm>
              <a:off x="1097621" y="1809911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TW" altLang="en-US" sz="4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偷竊</a:t>
              </a:r>
              <a:endParaRPr lang="zh-CN" altLang="en-US" sz="4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ïṧḻïḑé">
            <a:extLst>
              <a:ext uri="{FF2B5EF4-FFF2-40B4-BE49-F238E27FC236}">
                <a16:creationId xmlns="" xmlns:a16="http://schemas.microsoft.com/office/drawing/2014/main" id="{5BC2B781-460A-4E9D-8D5B-35D76D57AA25}"/>
              </a:ext>
            </a:extLst>
          </p:cNvPr>
          <p:cNvGrpSpPr/>
          <p:nvPr/>
        </p:nvGrpSpPr>
        <p:grpSpPr>
          <a:xfrm>
            <a:off x="4720930" y="3733429"/>
            <a:ext cx="1776989" cy="1853840"/>
            <a:chOff x="914400" y="1205246"/>
            <a:chExt cx="2369319" cy="2471787"/>
          </a:xfrm>
        </p:grpSpPr>
        <p:sp>
          <p:nvSpPr>
            <p:cNvPr id="36" name="ïṧ1ïďé">
              <a:extLst>
                <a:ext uri="{FF2B5EF4-FFF2-40B4-BE49-F238E27FC236}">
                  <a16:creationId xmlns="" xmlns:a16="http://schemas.microsoft.com/office/drawing/2014/main" id="{1BAD95BA-1ECB-40A8-AC49-04A4844AD49C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28B8D3"/>
            </a:solidFill>
            <a:ln>
              <a:solidFill>
                <a:srgbClr val="28B8D3"/>
              </a:solidFill>
            </a:ln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íṣlíḋé">
              <a:extLst>
                <a:ext uri="{FF2B5EF4-FFF2-40B4-BE49-F238E27FC236}">
                  <a16:creationId xmlns="" xmlns:a16="http://schemas.microsoft.com/office/drawing/2014/main" id="{CBB0DE3B-D159-456D-B1FE-7900FCF1B8F5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8" name="ïş1ïḋê">
              <a:extLst>
                <a:ext uri="{FF2B5EF4-FFF2-40B4-BE49-F238E27FC236}">
                  <a16:creationId xmlns="" xmlns:a16="http://schemas.microsoft.com/office/drawing/2014/main" id="{EA141A0E-2683-434A-B878-BB59BCDBA9F3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28B8D3"/>
            </a:solidFill>
            <a:ln>
              <a:noFill/>
            </a:ln>
          </p:spPr>
          <p:txBody>
            <a:bodyPr vert="horz" wrap="squar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五</a:t>
              </a:r>
            </a:p>
          </p:txBody>
        </p:sp>
        <p:sp>
          <p:nvSpPr>
            <p:cNvPr id="39" name="îšļïḑé">
              <a:extLst>
                <a:ext uri="{FF2B5EF4-FFF2-40B4-BE49-F238E27FC236}">
                  <a16:creationId xmlns="" xmlns:a16="http://schemas.microsoft.com/office/drawing/2014/main" id="{8F37D7FA-AFD7-4D05-B8EC-101893FA577B}"/>
                </a:ext>
              </a:extLst>
            </p:cNvPr>
            <p:cNvSpPr/>
            <p:nvPr/>
          </p:nvSpPr>
          <p:spPr bwMode="auto">
            <a:xfrm>
              <a:off x="1031047" y="1680421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en-US" altLang="zh-CN" sz="6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  <a:hlinkClick r:id="rId3" action="ppaction://hlinkfile"/>
                </a:rPr>
                <a:t>3C</a:t>
              </a:r>
              <a:endParaRPr lang="zh-CN" altLang="en-US" sz="6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ïṧḻïḑé">
            <a:extLst>
              <a:ext uri="{FF2B5EF4-FFF2-40B4-BE49-F238E27FC236}">
                <a16:creationId xmlns="" xmlns:a16="http://schemas.microsoft.com/office/drawing/2014/main" id="{C8E4B794-9A03-4194-9F99-4F0CB3E85D88}"/>
              </a:ext>
            </a:extLst>
          </p:cNvPr>
          <p:cNvGrpSpPr/>
          <p:nvPr/>
        </p:nvGrpSpPr>
        <p:grpSpPr>
          <a:xfrm>
            <a:off x="6794924" y="3733429"/>
            <a:ext cx="1776989" cy="1853840"/>
            <a:chOff x="914400" y="1205246"/>
            <a:chExt cx="2369319" cy="2471787"/>
          </a:xfrm>
        </p:grpSpPr>
        <p:sp>
          <p:nvSpPr>
            <p:cNvPr id="41" name="ïṧ1ïďé">
              <a:extLst>
                <a:ext uri="{FF2B5EF4-FFF2-40B4-BE49-F238E27FC236}">
                  <a16:creationId xmlns="" xmlns:a16="http://schemas.microsoft.com/office/drawing/2014/main" id="{FF87AA83-AB3C-4248-9887-761696E2914E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íṣlíḋé">
              <a:extLst>
                <a:ext uri="{FF2B5EF4-FFF2-40B4-BE49-F238E27FC236}">
                  <a16:creationId xmlns="" xmlns:a16="http://schemas.microsoft.com/office/drawing/2014/main" id="{DEB62AA2-D3D2-45F0-9B16-EC3BC754A1FA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" name="ïş1ïḋê">
              <a:extLst>
                <a:ext uri="{FF2B5EF4-FFF2-40B4-BE49-F238E27FC236}">
                  <a16:creationId xmlns="" xmlns:a16="http://schemas.microsoft.com/office/drawing/2014/main" id="{EAF4D058-04D5-4FC4-969E-8431A38C7463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六</a:t>
              </a:r>
            </a:p>
          </p:txBody>
        </p:sp>
        <p:sp>
          <p:nvSpPr>
            <p:cNvPr id="44" name="îšļïḑé">
              <a:extLst>
                <a:ext uri="{FF2B5EF4-FFF2-40B4-BE49-F238E27FC236}">
                  <a16:creationId xmlns="" xmlns:a16="http://schemas.microsoft.com/office/drawing/2014/main" id="{2829A49E-801F-4238-B196-DDB42AC4A12A}"/>
                </a:ext>
              </a:extLst>
            </p:cNvPr>
            <p:cNvSpPr/>
            <p:nvPr/>
          </p:nvSpPr>
          <p:spPr bwMode="auto">
            <a:xfrm>
              <a:off x="1075253" y="1855458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>
                <a:lnSpc>
                  <a:spcPct val="130000"/>
                </a:lnSpc>
              </a:pPr>
              <a:r>
                <a:rPr lang="zh-TW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吵架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D671F4DA-0AB2-4791-B378-5F99AE0AC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29" flipH="1">
            <a:off x="7329892" y="755671"/>
            <a:ext cx="1094846" cy="1094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3E17AFC9-77CC-4E16-9944-DBBB38705AA7}"/>
              </a:ext>
            </a:extLst>
          </p:cNvPr>
          <p:cNvGrpSpPr/>
          <p:nvPr/>
        </p:nvGrpSpPr>
        <p:grpSpPr>
          <a:xfrm>
            <a:off x="0" y="888204"/>
            <a:ext cx="3203200" cy="1418900"/>
            <a:chOff x="0" y="888204"/>
            <a:chExt cx="3203200" cy="1418900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90A5DC5A-9234-48A9-9096-8AAC57CE9051}"/>
                </a:ext>
              </a:extLst>
            </p:cNvPr>
            <p:cNvGrpSpPr/>
            <p:nvPr/>
          </p:nvGrpSpPr>
          <p:grpSpPr>
            <a:xfrm>
              <a:off x="0" y="888204"/>
              <a:ext cx="3203200" cy="1418900"/>
              <a:chOff x="-51859" y="123185"/>
              <a:chExt cx="4270933" cy="1891866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24193C08-E669-4334-BAEA-C817ED956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350" y="304292"/>
                <a:ext cx="3958724" cy="1710759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B641B6D2-0F05-4076-99E3-C5A123B00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1859" y="123185"/>
                <a:ext cx="1335450" cy="1062290"/>
              </a:xfrm>
              <a:prstGeom prst="rect">
                <a:avLst/>
              </a:prstGeom>
            </p:spPr>
          </p:pic>
        </p:grpSp>
        <p:sp>
          <p:nvSpPr>
            <p:cNvPr id="2" name="文字方塊 1">
              <a:extLst>
                <a:ext uri="{FF2B5EF4-FFF2-40B4-BE49-F238E27FC236}">
                  <a16:creationId xmlns="" xmlns:a16="http://schemas.microsoft.com/office/drawing/2014/main" id="{8E7F17EE-D446-4FDE-9FD6-A7B84510D7B9}"/>
                </a:ext>
              </a:extLst>
            </p:cNvPr>
            <p:cNvSpPr txBox="1"/>
            <p:nvPr/>
          </p:nvSpPr>
          <p:spPr>
            <a:xfrm>
              <a:off x="683568" y="126876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常見問題</a:t>
              </a:r>
            </a:p>
          </p:txBody>
        </p:sp>
      </p:grpSp>
      <p:pic>
        <p:nvPicPr>
          <p:cNvPr id="46" name="图片 15">
            <a:extLst>
              <a:ext uri="{FF2B5EF4-FFF2-40B4-BE49-F238E27FC236}">
                <a16:creationId xmlns="" xmlns:a16="http://schemas.microsoft.com/office/drawing/2014/main" id="{CCB076C2-9F61-46E0-8E1B-0FED741006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2" y="1825869"/>
            <a:ext cx="2187619" cy="2084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9713" y="765175"/>
            <a:ext cx="6400800" cy="12192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愛，有許多名字</a:t>
            </a:r>
            <a:r>
              <a:rPr lang="en-US" altLang="zh-TW" dirty="0"/>
              <a:t>…….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953B34-D348-4820-81CF-5C095A3875D3}" type="datetime1">
              <a:rPr lang="zh-TW" altLang="en-US" smtClean="0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64730-32EE-4967-824C-6EE17BE97E6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924300" y="2492375"/>
            <a:ext cx="558958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11500" kern="0" dirty="0">
                <a:latin typeface="書法家中楷體"/>
              </a:rPr>
              <a:t>體諒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76250"/>
            <a:ext cx="7010400" cy="8382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標楷體" pitchFamily="65" charset="-120"/>
              </a:rPr>
              <a:t>連結</a:t>
            </a:r>
            <a:r>
              <a:rPr lang="zh-TW" altLang="en-US" sz="4400" dirty="0">
                <a:solidFill>
                  <a:srgbClr val="FF0000"/>
                </a:solidFill>
                <a:ea typeface="標楷體" pitchFamily="65" charset="-120"/>
              </a:rPr>
              <a:t>孩子的感受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412875"/>
            <a:ext cx="7010400" cy="45720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最簡易的方式：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、只是聆聽。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、只是陪伴。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、重複孩子的情緒：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我知道你很生氣。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我知道你很難過。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我知道你很害怕。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6878-5079-41AE-BC43-CDC46356F0DB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670675" cy="12192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標楷體" pitchFamily="65" charset="-120"/>
              </a:rPr>
              <a:t>連結孩子的</a:t>
            </a:r>
            <a:r>
              <a:rPr lang="zh-TW" altLang="en-US" sz="4000" dirty="0">
                <a:solidFill>
                  <a:srgbClr val="FF0000"/>
                </a:solidFill>
                <a:ea typeface="標楷體" pitchFamily="65" charset="-120"/>
              </a:rPr>
              <a:t>深層感受（渴望）</a:t>
            </a:r>
            <a:r>
              <a:rPr lang="zh-TW" altLang="en-US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341438"/>
            <a:ext cx="7010400" cy="4572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讓孩子感受：</a:t>
            </a: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zh-TW" altLang="en-US" sz="2800" b="1" dirty="0">
                <a:ea typeface="標楷體" pitchFamily="65" charset="-120"/>
              </a:rPr>
              <a:t>「有價值」「被接納」</a:t>
            </a: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zh-TW" altLang="en-US" sz="2800" b="1" dirty="0">
                <a:ea typeface="標楷體" pitchFamily="65" charset="-120"/>
              </a:rPr>
              <a:t>「有意義」「自由的」</a:t>
            </a: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zh-TW" altLang="en-US" sz="2800" b="1" dirty="0">
                <a:ea typeface="標楷體" pitchFamily="65" charset="-120"/>
              </a:rPr>
              <a:t>「被愛的」「安全感」</a:t>
            </a: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zh-TW" altLang="en-US" sz="2800" b="1" dirty="0">
                <a:ea typeface="標楷體" pitchFamily="65" charset="-120"/>
              </a:rPr>
              <a:t>「信任」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974D3-7D99-4EA1-9B79-0A9472EBC17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ea typeface="標楷體" pitchFamily="65" charset="-120"/>
              </a:rPr>
              <a:t>正向好奇、封閉的選項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341438"/>
            <a:ext cx="7010400" cy="4572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endParaRPr lang="zh-TW" altLang="en-US" b="1" dirty="0"/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去掉談話中的「為什麼！」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將慣性語言改為：「我很好奇。」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各種關於「好奇」的問話方式。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好奇的問話需要「核對」。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好奇是發自心靈，而非一種策略。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好奇可以「渴望」為脈絡的終點。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先以開放式問話，再接著封閉的選項。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endParaRPr lang="zh-TW" altLang="en-US" b="1" dirty="0">
              <a:ea typeface="標楷體" pitchFamily="65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73E23-EC7A-4280-8A90-7E235E661003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ea typeface="標楷體" pitchFamily="65" charset="-120"/>
              </a:rPr>
              <a:t>停頓與觀察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zh-TW" altLang="en-US" sz="2800" b="1" dirty="0"/>
          </a:p>
          <a:p>
            <a:pPr marL="457200" indent="-457200" eaLnBrk="1" hangingPunct="1">
              <a:buFontTx/>
              <a:buNone/>
              <a:defRPr/>
            </a:pPr>
            <a:r>
              <a:rPr lang="zh-TW" altLang="zh-TW" b="1" dirty="0">
                <a:ea typeface="標楷體" pitchFamily="65" charset="-120"/>
              </a:rPr>
              <a:t>遇到事件，脫離慣性的方式，停頓是開始。</a:t>
            </a:r>
            <a:endParaRPr lang="zh-TW" altLang="en-US" b="1" dirty="0">
              <a:ea typeface="標楷體" pitchFamily="65" charset="-120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停頓是有意識的。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停頓是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覺察自己內在的功課</a:t>
            </a:r>
            <a:r>
              <a:rPr lang="zh-TW" altLang="en-US" b="1" dirty="0">
                <a:ea typeface="標楷體" pitchFamily="65" charset="-120"/>
              </a:rPr>
              <a:t>。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zh-TW" altLang="en-US" sz="6600" b="1" dirty="0">
                <a:solidFill>
                  <a:srgbClr val="FF0000"/>
                </a:solidFill>
                <a:ea typeface="標楷體" pitchFamily="65" charset="-120"/>
              </a:rPr>
              <a:t>深呼吸</a:t>
            </a:r>
            <a:r>
              <a:rPr lang="zh-TW" altLang="en-US" b="1" dirty="0">
                <a:ea typeface="標楷體" pitchFamily="65" charset="-120"/>
              </a:rPr>
              <a:t>便是一種停頓。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F41A1-E294-4EA8-8CAB-6B377ABA4D24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ea typeface="標楷體" pitchFamily="65" charset="-120"/>
              </a:rPr>
              <a:t>與孩子對談的要點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整理傾聽的外在，放鬆自己身體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接觸對方的感受。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正向好奇的探索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連結對方的渴望。</a:t>
            </a:r>
          </a:p>
          <a:p>
            <a:pPr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不以</a:t>
            </a:r>
            <a:r>
              <a:rPr lang="zh-TW" altLang="en-US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解決問題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為目標，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陪伴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為方向。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清楚而簡單的規則。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320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1509</TotalTime>
  <Words>573</Words>
  <Application>Microsoft Office PowerPoint</Application>
  <PresentationFormat>如螢幕大小 (4:3)</PresentationFormat>
  <Paragraphs>116</Paragraphs>
  <Slides>20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Proposal</vt:lpstr>
      <vt:lpstr>PowerPoint 簡報</vt:lpstr>
      <vt:lpstr>PowerPoint 簡報</vt:lpstr>
      <vt:lpstr>PowerPoint 簡報</vt:lpstr>
      <vt:lpstr>愛，有許多名字…….</vt:lpstr>
      <vt:lpstr>連結孩子的感受</vt:lpstr>
      <vt:lpstr>連結孩子的深層感受（渴望） </vt:lpstr>
      <vt:lpstr>正向好奇、封閉的選項</vt:lpstr>
      <vt:lpstr>停頓與觀察</vt:lpstr>
      <vt:lpstr>與孩子對談的要點</vt:lpstr>
      <vt:lpstr>PowerPoint 簡報</vt:lpstr>
      <vt:lpstr>PowerPoint 簡報</vt:lpstr>
      <vt:lpstr>換位思考</vt:lpstr>
      <vt:lpstr>別在無意中傷害孩子</vt:lpstr>
      <vt:lpstr>蝴蝶效應</vt:lpstr>
      <vt:lpstr>及時的肯定與鼓勵~     做個『肯定句』父母</vt:lpstr>
      <vt:lpstr>家長的視野， 決定了孩子的夢想</vt:lpstr>
      <vt:lpstr>PowerPoint 簡報</vt:lpstr>
      <vt:lpstr>余懷瑾            仙女老師</vt:lpstr>
      <vt:lpstr>李崇建            老師</vt:lpstr>
      <vt:lpstr>冰山的隱喻</vt:lpstr>
    </vt:vector>
  </TitlesOfParts>
  <Company>N|A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Geschlecht und Charakter.</dc:title>
  <dc:creator>emmela</dc:creator>
  <cp:lastModifiedBy>黃懷萱</cp:lastModifiedBy>
  <cp:revision>154</cp:revision>
  <cp:lastPrinted>2019-12-12T07:32:43Z</cp:lastPrinted>
  <dcterms:created xsi:type="dcterms:W3CDTF">2006-09-27T14:14:26Z</dcterms:created>
  <dcterms:modified xsi:type="dcterms:W3CDTF">2020-10-26T04:38:24Z</dcterms:modified>
</cp:coreProperties>
</file>